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1"/>
    <p:sldMasterId id="2147483673" r:id="rId2"/>
  </p:sldMasterIdLst>
  <p:notesMasterIdLst>
    <p:notesMasterId r:id="rId25"/>
  </p:notesMasterIdLst>
  <p:sldIdLst>
    <p:sldId id="256" r:id="rId3"/>
    <p:sldId id="257" r:id="rId4"/>
    <p:sldId id="293" r:id="rId5"/>
    <p:sldId id="294" r:id="rId6"/>
    <p:sldId id="259" r:id="rId7"/>
    <p:sldId id="278" r:id="rId8"/>
    <p:sldId id="279" r:id="rId9"/>
    <p:sldId id="280" r:id="rId10"/>
    <p:sldId id="261" r:id="rId11"/>
    <p:sldId id="281" r:id="rId12"/>
    <p:sldId id="282" r:id="rId13"/>
    <p:sldId id="283" r:id="rId14"/>
    <p:sldId id="284" r:id="rId15"/>
    <p:sldId id="285" r:id="rId16"/>
    <p:sldId id="286" r:id="rId17"/>
    <p:sldId id="287" r:id="rId18"/>
    <p:sldId id="288" r:id="rId19"/>
    <p:sldId id="289" r:id="rId20"/>
    <p:sldId id="290" r:id="rId21"/>
    <p:sldId id="291" r:id="rId22"/>
    <p:sldId id="292" r:id="rId23"/>
    <p:sldId id="277" r:id="rId24"/>
  </p:sldIdLst>
  <p:sldSz cx="9144000" cy="5143500" type="screen16x9"/>
  <p:notesSz cx="6858000" cy="9144000"/>
  <p:embeddedFontLst>
    <p:embeddedFont>
      <p:font typeface="Inter" panose="02000503000000020004" pitchFamily="2" charset="0"/>
      <p:regular r:id="rId26"/>
      <p:bold r:id="rId27"/>
      <p:italic r:id="rId28"/>
      <p:boldItalic r:id="rId29"/>
    </p:embeddedFont>
    <p:embeddedFont>
      <p:font typeface="Inter Black" panose="02000503000000020004" pitchFamily="2" charset="0"/>
      <p:bold r:id="rId30"/>
      <p:italic r:id="rId31"/>
      <p:boldItalic r:id="rId32"/>
    </p:embeddedFont>
    <p:embeddedFont>
      <p:font typeface="Roboto" panose="02000000000000000000" pitchFamily="2" charset="0"/>
      <p:regular r:id="rId33"/>
      <p:bold r:id="rId34"/>
      <p:italic r:id="rId35"/>
      <p:boldItalic r:id="rId36"/>
    </p:embeddedFont>
    <p:embeddedFont>
      <p:font typeface="Roboto Black" panose="020F0502020204030204" pitchFamily="34" charset="0"/>
      <p:bold r:id="rId37"/>
      <p:italic r:id="rId38"/>
      <p:boldItalic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B400"/>
    <a:srgbClr val="C9A4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558"/>
    <p:restoredTop sz="94682"/>
  </p:normalViewPr>
  <p:slideViewPr>
    <p:cSldViewPr snapToGrid="0">
      <p:cViewPr varScale="1">
        <p:scale>
          <a:sx n="148" d="100"/>
          <a:sy n="148" d="100"/>
        </p:scale>
        <p:origin x="432" y="1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1.fntdata"/><Relationship Id="rId39" Type="http://schemas.openxmlformats.org/officeDocument/2006/relationships/font" Target="fonts/font14.fntdata"/><Relationship Id="rId21" Type="http://schemas.openxmlformats.org/officeDocument/2006/relationships/slide" Target="slides/slide19.xml"/><Relationship Id="rId34" Type="http://schemas.openxmlformats.org/officeDocument/2006/relationships/font" Target="fonts/font9.fntdata"/><Relationship Id="rId42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4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6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43" Type="http://schemas.openxmlformats.org/officeDocument/2006/relationships/tableStyles" Target="tableStyle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font" Target="fonts/font13.fntdata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svg"/><Relationship Id="rId3" Type="http://schemas.openxmlformats.org/officeDocument/2006/relationships/image" Target="../media/image15.svg"/><Relationship Id="rId7" Type="http://schemas.openxmlformats.org/officeDocument/2006/relationships/image" Target="../media/image19.svg"/><Relationship Id="rId12" Type="http://schemas.openxmlformats.org/officeDocument/2006/relationships/image" Target="../media/image24.png"/><Relationship Id="rId2" Type="http://schemas.openxmlformats.org/officeDocument/2006/relationships/image" Target="../media/image14.png"/><Relationship Id="rId1" Type="http://schemas.openxmlformats.org/officeDocument/2006/relationships/hyperlink" Target="https://www.kaggle.com/datasets/ziya07/student-startup-success-dataset/data" TargetMode="External"/><Relationship Id="rId6" Type="http://schemas.openxmlformats.org/officeDocument/2006/relationships/image" Target="../media/image18.png"/><Relationship Id="rId11" Type="http://schemas.openxmlformats.org/officeDocument/2006/relationships/image" Target="../media/image23.svg"/><Relationship Id="rId5" Type="http://schemas.openxmlformats.org/officeDocument/2006/relationships/image" Target="../media/image17.sv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13" Type="http://schemas.openxmlformats.org/officeDocument/2006/relationships/hyperlink" Target="https://www.kaggle.com/datasets/ziya07/student-startup-success-dataset/data" TargetMode="External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sv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svg"/><Relationship Id="rId4" Type="http://schemas.openxmlformats.org/officeDocument/2006/relationships/image" Target="../media/image17.svg"/><Relationship Id="rId9" Type="http://schemas.openxmlformats.org/officeDocument/2006/relationships/image" Target="../media/image22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4EE872A-DD72-4A8A-BD07-F48E5F2F2E07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BE9A633B-F6EB-440C-8CF7-85CACBAC7444}">
      <dgm:prSet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pPr marL="0" lvl="0" indent="0" defTabSz="844550">
            <a:spcBef>
              <a:spcPct val="0"/>
            </a:spcBef>
            <a:spcAft>
              <a:spcPct val="35000"/>
            </a:spcAft>
            <a:buNone/>
          </a:pPr>
          <a:r>
            <a:rPr lang="en-GB" b="1" kern="1200" dirty="0">
              <a:latin typeface="Arial"/>
              <a:ea typeface="+mn-ea"/>
              <a:cs typeface="+mn-cs"/>
            </a:rPr>
            <a:t>The Challenge:</a:t>
          </a:r>
          <a:br>
            <a:rPr lang="en-GB" b="0" kern="1200" dirty="0">
              <a:latin typeface="Arial"/>
              <a:ea typeface="+mn-ea"/>
              <a:cs typeface="+mn-cs"/>
            </a:rPr>
          </a:br>
          <a:r>
            <a:rPr lang="en-GB" b="0" kern="12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ea typeface="+mn-ea"/>
              <a:cs typeface="+mn-cs"/>
            </a:rPr>
            <a:t>Universities support hundreds of student </a:t>
          </a:r>
          <a:r>
            <a:rPr lang="en-GB" b="0" kern="1200" dirty="0" err="1">
              <a:solidFill>
                <a:schemeClr val="tx1">
                  <a:lumMod val="75000"/>
                  <a:lumOff val="25000"/>
                </a:schemeClr>
              </a:solidFill>
              <a:latin typeface="Arial"/>
              <a:ea typeface="+mn-ea"/>
              <a:cs typeface="+mn-cs"/>
            </a:rPr>
            <a:t>startups</a:t>
          </a:r>
          <a:r>
            <a:rPr lang="en-GB" b="0" kern="12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ea typeface="+mn-ea"/>
              <a:cs typeface="+mn-cs"/>
            </a:rPr>
            <a:t> each year, but only a fraction succeed. It remains unclear which factors - team structure, innovation, funding, or mentorship have the greatest impact on success.</a:t>
          </a:r>
          <a:endParaRPr lang="en-US" b="0" kern="1200" dirty="0">
            <a:solidFill>
              <a:schemeClr val="tx1">
                <a:lumMod val="75000"/>
                <a:lumOff val="25000"/>
              </a:schemeClr>
            </a:solidFill>
            <a:latin typeface="Arial"/>
            <a:ea typeface="+mn-ea"/>
            <a:cs typeface="+mn-cs"/>
          </a:endParaRPr>
        </a:p>
      </dgm:t>
    </dgm:pt>
    <dgm:pt modelId="{2132A7BD-FE26-4CE3-9B6E-F19CA66AF907}" type="parTrans" cxnId="{9D832D40-3D71-4BA0-9EFA-DCCB1ACFABF9}">
      <dgm:prSet/>
      <dgm:spPr/>
      <dgm:t>
        <a:bodyPr/>
        <a:lstStyle/>
        <a:p>
          <a:endParaRPr lang="en-US"/>
        </a:p>
      </dgm:t>
    </dgm:pt>
    <dgm:pt modelId="{5930750F-4073-4249-AAB6-C3E2E6E3CBB4}" type="sibTrans" cxnId="{9D832D40-3D71-4BA0-9EFA-DCCB1ACFABF9}">
      <dgm:prSet/>
      <dgm:spPr/>
      <dgm:t>
        <a:bodyPr/>
        <a:lstStyle/>
        <a:p>
          <a:endParaRPr lang="en-US"/>
        </a:p>
      </dgm:t>
    </dgm:pt>
    <dgm:pt modelId="{6847F681-3037-4FC3-BBFB-6E398081ABBD}">
      <dgm:prSet custT="1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Arial"/>
              <a:ea typeface="+mn-ea"/>
              <a:cs typeface="+mn-cs"/>
            </a:rPr>
            <a:t>Project Objective:</a:t>
          </a:r>
          <a:br>
            <a:rPr lang="en-GB" sz="1400" b="0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Arial"/>
              <a:ea typeface="+mn-ea"/>
              <a:cs typeface="+mn-cs"/>
            </a:rPr>
          </a:br>
          <a:r>
            <a:rPr lang="en-GB" sz="1400" b="0" kern="12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ea typeface="+mn-ea"/>
              <a:cs typeface="+mn-cs"/>
            </a:rPr>
            <a:t>Build a machine-learning model that predicts start-up success and identifies the most influential drivers.</a:t>
          </a:r>
          <a:endParaRPr lang="en-US" sz="1400" b="0" kern="1200" dirty="0">
            <a:solidFill>
              <a:schemeClr val="tx1">
                <a:lumMod val="75000"/>
                <a:lumOff val="25000"/>
              </a:schemeClr>
            </a:solidFill>
            <a:latin typeface="Arial"/>
            <a:ea typeface="+mn-ea"/>
            <a:cs typeface="+mn-cs"/>
          </a:endParaRPr>
        </a:p>
      </dgm:t>
    </dgm:pt>
    <dgm:pt modelId="{B5D02893-4400-4568-AB20-AE01FB653689}" type="parTrans" cxnId="{10A6DF7C-0D13-4E34-A651-35358E1372C9}">
      <dgm:prSet/>
      <dgm:spPr/>
      <dgm:t>
        <a:bodyPr/>
        <a:lstStyle/>
        <a:p>
          <a:endParaRPr lang="en-US"/>
        </a:p>
      </dgm:t>
    </dgm:pt>
    <dgm:pt modelId="{245DC061-B327-4658-B1C7-30591823284D}" type="sibTrans" cxnId="{10A6DF7C-0D13-4E34-A651-35358E1372C9}">
      <dgm:prSet/>
      <dgm:spPr/>
      <dgm:t>
        <a:bodyPr/>
        <a:lstStyle/>
        <a:p>
          <a:endParaRPr lang="en-US"/>
        </a:p>
      </dgm:t>
    </dgm:pt>
    <dgm:pt modelId="{7921622F-1318-454A-AB1F-78662F6FAAC6}">
      <dgm:prSet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GB" b="1" dirty="0"/>
            <a:t>Outcome:</a:t>
          </a:r>
          <a:br>
            <a:rPr lang="en-GB" dirty="0"/>
          </a:br>
          <a:r>
            <a:rPr lang="en-GB" dirty="0">
              <a:solidFill>
                <a:schemeClr val="tx1">
                  <a:lumMod val="75000"/>
                  <a:lumOff val="25000"/>
                </a:schemeClr>
              </a:solidFill>
            </a:rPr>
            <a:t>Enable institutions to improve mentoring, funding allocation, and incubation strategies using data-driven insights.</a:t>
          </a:r>
          <a:endParaRPr lang="en-US" dirty="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C0268874-3A17-42C1-B45A-230E88F83768}" type="parTrans" cxnId="{33E02CA9-8121-4950-B938-F411BEABFBD2}">
      <dgm:prSet/>
      <dgm:spPr/>
      <dgm:t>
        <a:bodyPr/>
        <a:lstStyle/>
        <a:p>
          <a:endParaRPr lang="en-US"/>
        </a:p>
      </dgm:t>
    </dgm:pt>
    <dgm:pt modelId="{A03ED084-8379-49BD-9D9A-87B736B2E6F7}" type="sibTrans" cxnId="{33E02CA9-8121-4950-B938-F411BEABFBD2}">
      <dgm:prSet/>
      <dgm:spPr/>
      <dgm:t>
        <a:bodyPr/>
        <a:lstStyle/>
        <a:p>
          <a:endParaRPr lang="en-US"/>
        </a:p>
      </dgm:t>
    </dgm:pt>
    <dgm:pt modelId="{BB4B529E-71ED-4A62-B126-6CF14139C93D}" type="pres">
      <dgm:prSet presAssocID="{E4EE872A-DD72-4A8A-BD07-F48E5F2F2E07}" presName="root" presStyleCnt="0">
        <dgm:presLayoutVars>
          <dgm:dir/>
          <dgm:resizeHandles val="exact"/>
        </dgm:presLayoutVars>
      </dgm:prSet>
      <dgm:spPr/>
    </dgm:pt>
    <dgm:pt modelId="{F1CD0CDA-52E0-48F2-A922-D6AB7AC83C6B}" type="pres">
      <dgm:prSet presAssocID="{BE9A633B-F6EB-440C-8CF7-85CACBAC7444}" presName="compNode" presStyleCnt="0"/>
      <dgm:spPr/>
    </dgm:pt>
    <dgm:pt modelId="{DC5DC36A-328F-419A-BF7F-B7C5CC440B36}" type="pres">
      <dgm:prSet presAssocID="{BE9A633B-F6EB-440C-8CF7-85CACBAC7444}" presName="bgRect" presStyleLbl="bgShp" presStyleIdx="0" presStyleCnt="3"/>
      <dgm:spPr>
        <a:solidFill>
          <a:schemeClr val="tx2">
            <a:lumMod val="75000"/>
          </a:schemeClr>
        </a:solidFill>
      </dgm:spPr>
    </dgm:pt>
    <dgm:pt modelId="{2A534A80-D9F2-4EF9-8AC4-167830F0B28C}" type="pres">
      <dgm:prSet presAssocID="{BE9A633B-F6EB-440C-8CF7-85CACBAC7444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raduation Cap"/>
        </a:ext>
      </dgm:extLst>
    </dgm:pt>
    <dgm:pt modelId="{C2134E63-E7B8-428B-AE9A-9C2942DB05E2}" type="pres">
      <dgm:prSet presAssocID="{BE9A633B-F6EB-440C-8CF7-85CACBAC7444}" presName="spaceRect" presStyleCnt="0"/>
      <dgm:spPr/>
    </dgm:pt>
    <dgm:pt modelId="{203D2E21-BF62-4AD8-9055-A6F12B62A12A}" type="pres">
      <dgm:prSet presAssocID="{BE9A633B-F6EB-440C-8CF7-85CACBAC7444}" presName="parTx" presStyleLbl="revTx" presStyleIdx="0" presStyleCnt="3">
        <dgm:presLayoutVars>
          <dgm:chMax val="0"/>
          <dgm:chPref val="0"/>
        </dgm:presLayoutVars>
      </dgm:prSet>
      <dgm:spPr/>
    </dgm:pt>
    <dgm:pt modelId="{5667A3B3-586D-45F0-BF88-24B2C0D4D613}" type="pres">
      <dgm:prSet presAssocID="{5930750F-4073-4249-AAB6-C3E2E6E3CBB4}" presName="sibTrans" presStyleCnt="0"/>
      <dgm:spPr/>
    </dgm:pt>
    <dgm:pt modelId="{02DCEBA1-8FA0-4063-99AB-D80A0036B96D}" type="pres">
      <dgm:prSet presAssocID="{6847F681-3037-4FC3-BBFB-6E398081ABBD}" presName="compNode" presStyleCnt="0"/>
      <dgm:spPr/>
    </dgm:pt>
    <dgm:pt modelId="{52C538F1-3A06-42E0-972E-83B1D0F0AE85}" type="pres">
      <dgm:prSet presAssocID="{6847F681-3037-4FC3-BBFB-6E398081ABBD}" presName="bgRect" presStyleLbl="bgShp" presStyleIdx="1" presStyleCnt="3"/>
      <dgm:spPr>
        <a:solidFill>
          <a:schemeClr val="bg1">
            <a:lumMod val="75000"/>
          </a:schemeClr>
        </a:solidFill>
      </dgm:spPr>
    </dgm:pt>
    <dgm:pt modelId="{1D7EABFF-ED8F-43AA-8083-BCB5041B3674}" type="pres">
      <dgm:prSet presAssocID="{6847F681-3037-4FC3-BBFB-6E398081ABBD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C49EDF23-FEA6-4D1F-94D8-6D75E10E4F81}" type="pres">
      <dgm:prSet presAssocID="{6847F681-3037-4FC3-BBFB-6E398081ABBD}" presName="spaceRect" presStyleCnt="0"/>
      <dgm:spPr/>
    </dgm:pt>
    <dgm:pt modelId="{925C7C0B-9431-4196-B33A-1682D66686C8}" type="pres">
      <dgm:prSet presAssocID="{6847F681-3037-4FC3-BBFB-6E398081ABBD}" presName="parTx" presStyleLbl="revTx" presStyleIdx="1" presStyleCnt="3">
        <dgm:presLayoutVars>
          <dgm:chMax val="0"/>
          <dgm:chPref val="0"/>
        </dgm:presLayoutVars>
      </dgm:prSet>
      <dgm:spPr/>
    </dgm:pt>
    <dgm:pt modelId="{243C5E45-5A4F-45E2-BC0E-FEDA88EAE793}" type="pres">
      <dgm:prSet presAssocID="{245DC061-B327-4658-B1C7-30591823284D}" presName="sibTrans" presStyleCnt="0"/>
      <dgm:spPr/>
    </dgm:pt>
    <dgm:pt modelId="{509179FB-45CE-428E-86E5-51A0D78F434E}" type="pres">
      <dgm:prSet presAssocID="{7921622F-1318-454A-AB1F-78662F6FAAC6}" presName="compNode" presStyleCnt="0"/>
      <dgm:spPr/>
    </dgm:pt>
    <dgm:pt modelId="{72F461D1-392F-4EFE-A26B-516578E205B0}" type="pres">
      <dgm:prSet presAssocID="{7921622F-1318-454A-AB1F-78662F6FAAC6}" presName="bgRect" presStyleLbl="bgShp" presStyleIdx="2" presStyleCnt="3"/>
      <dgm:spPr>
        <a:solidFill>
          <a:schemeClr val="bg1">
            <a:lumMod val="75000"/>
          </a:schemeClr>
        </a:solidFill>
      </dgm:spPr>
    </dgm:pt>
    <dgm:pt modelId="{E22E7420-5091-4637-BC2E-59A43B50FCDE}" type="pres">
      <dgm:prSet presAssocID="{7921622F-1318-454A-AB1F-78662F6FAAC6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choolhouse"/>
        </a:ext>
      </dgm:extLst>
    </dgm:pt>
    <dgm:pt modelId="{22771147-DCD3-49AF-A35F-C40AFBEFD2C2}" type="pres">
      <dgm:prSet presAssocID="{7921622F-1318-454A-AB1F-78662F6FAAC6}" presName="spaceRect" presStyleCnt="0"/>
      <dgm:spPr/>
    </dgm:pt>
    <dgm:pt modelId="{D48B9774-E06A-4181-AF8B-E9F4D01479D6}" type="pres">
      <dgm:prSet presAssocID="{7921622F-1318-454A-AB1F-78662F6FAAC6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9D832D40-3D71-4BA0-9EFA-DCCB1ACFABF9}" srcId="{E4EE872A-DD72-4A8A-BD07-F48E5F2F2E07}" destId="{BE9A633B-F6EB-440C-8CF7-85CACBAC7444}" srcOrd="0" destOrd="0" parTransId="{2132A7BD-FE26-4CE3-9B6E-F19CA66AF907}" sibTransId="{5930750F-4073-4249-AAB6-C3E2E6E3CBB4}"/>
    <dgm:cxn modelId="{10A6DF7C-0D13-4E34-A651-35358E1372C9}" srcId="{E4EE872A-DD72-4A8A-BD07-F48E5F2F2E07}" destId="{6847F681-3037-4FC3-BBFB-6E398081ABBD}" srcOrd="1" destOrd="0" parTransId="{B5D02893-4400-4568-AB20-AE01FB653689}" sibTransId="{245DC061-B327-4658-B1C7-30591823284D}"/>
    <dgm:cxn modelId="{EB9B37A1-7FD6-4565-AFA9-3B7E00EFE82F}" type="presOf" srcId="{BE9A633B-F6EB-440C-8CF7-85CACBAC7444}" destId="{203D2E21-BF62-4AD8-9055-A6F12B62A12A}" srcOrd="0" destOrd="0" presId="urn:microsoft.com/office/officeart/2018/2/layout/IconVerticalSolidList"/>
    <dgm:cxn modelId="{33E02CA9-8121-4950-B938-F411BEABFBD2}" srcId="{E4EE872A-DD72-4A8A-BD07-F48E5F2F2E07}" destId="{7921622F-1318-454A-AB1F-78662F6FAAC6}" srcOrd="2" destOrd="0" parTransId="{C0268874-3A17-42C1-B45A-230E88F83768}" sibTransId="{A03ED084-8379-49BD-9D9A-87B736B2E6F7}"/>
    <dgm:cxn modelId="{7D79ADB6-4AD6-461E-9760-FC84F56AD225}" type="presOf" srcId="{E4EE872A-DD72-4A8A-BD07-F48E5F2F2E07}" destId="{BB4B529E-71ED-4A62-B126-6CF14139C93D}" srcOrd="0" destOrd="0" presId="urn:microsoft.com/office/officeart/2018/2/layout/IconVerticalSolidList"/>
    <dgm:cxn modelId="{032C7DE8-90DC-4950-9FB6-17DCDB50A8A6}" type="presOf" srcId="{7921622F-1318-454A-AB1F-78662F6FAAC6}" destId="{D48B9774-E06A-4181-AF8B-E9F4D01479D6}" srcOrd="0" destOrd="0" presId="urn:microsoft.com/office/officeart/2018/2/layout/IconVerticalSolidList"/>
    <dgm:cxn modelId="{ACC496F1-8F43-4C3B-9879-BBC23C1159C0}" type="presOf" srcId="{6847F681-3037-4FC3-BBFB-6E398081ABBD}" destId="{925C7C0B-9431-4196-B33A-1682D66686C8}" srcOrd="0" destOrd="0" presId="urn:microsoft.com/office/officeart/2018/2/layout/IconVerticalSolidList"/>
    <dgm:cxn modelId="{C832F015-9E56-4D8E-9921-A57B0F20FA0A}" type="presParOf" srcId="{BB4B529E-71ED-4A62-B126-6CF14139C93D}" destId="{F1CD0CDA-52E0-48F2-A922-D6AB7AC83C6B}" srcOrd="0" destOrd="0" presId="urn:microsoft.com/office/officeart/2018/2/layout/IconVerticalSolidList"/>
    <dgm:cxn modelId="{18DB9128-D9EF-485B-90E8-E29A33A9117C}" type="presParOf" srcId="{F1CD0CDA-52E0-48F2-A922-D6AB7AC83C6B}" destId="{DC5DC36A-328F-419A-BF7F-B7C5CC440B36}" srcOrd="0" destOrd="0" presId="urn:microsoft.com/office/officeart/2018/2/layout/IconVerticalSolidList"/>
    <dgm:cxn modelId="{D96EA72E-72FF-4806-931E-76173DC3225C}" type="presParOf" srcId="{F1CD0CDA-52E0-48F2-A922-D6AB7AC83C6B}" destId="{2A534A80-D9F2-4EF9-8AC4-167830F0B28C}" srcOrd="1" destOrd="0" presId="urn:microsoft.com/office/officeart/2018/2/layout/IconVerticalSolidList"/>
    <dgm:cxn modelId="{E08DBAF9-C133-45F7-AE03-D32A86E88E16}" type="presParOf" srcId="{F1CD0CDA-52E0-48F2-A922-D6AB7AC83C6B}" destId="{C2134E63-E7B8-428B-AE9A-9C2942DB05E2}" srcOrd="2" destOrd="0" presId="urn:microsoft.com/office/officeart/2018/2/layout/IconVerticalSolidList"/>
    <dgm:cxn modelId="{750B6250-030C-45C7-AB37-B93A8246F2F0}" type="presParOf" srcId="{F1CD0CDA-52E0-48F2-A922-D6AB7AC83C6B}" destId="{203D2E21-BF62-4AD8-9055-A6F12B62A12A}" srcOrd="3" destOrd="0" presId="urn:microsoft.com/office/officeart/2018/2/layout/IconVerticalSolidList"/>
    <dgm:cxn modelId="{59064E9A-DCB6-4DA8-887F-C14FB050B714}" type="presParOf" srcId="{BB4B529E-71ED-4A62-B126-6CF14139C93D}" destId="{5667A3B3-586D-45F0-BF88-24B2C0D4D613}" srcOrd="1" destOrd="0" presId="urn:microsoft.com/office/officeart/2018/2/layout/IconVerticalSolidList"/>
    <dgm:cxn modelId="{A2D7F4AB-5E6A-44AD-9D10-2B65A8BD5389}" type="presParOf" srcId="{BB4B529E-71ED-4A62-B126-6CF14139C93D}" destId="{02DCEBA1-8FA0-4063-99AB-D80A0036B96D}" srcOrd="2" destOrd="0" presId="urn:microsoft.com/office/officeart/2018/2/layout/IconVerticalSolidList"/>
    <dgm:cxn modelId="{CA38DF47-AB6E-4D05-99F1-89DCA8D88B30}" type="presParOf" srcId="{02DCEBA1-8FA0-4063-99AB-D80A0036B96D}" destId="{52C538F1-3A06-42E0-972E-83B1D0F0AE85}" srcOrd="0" destOrd="0" presId="urn:microsoft.com/office/officeart/2018/2/layout/IconVerticalSolidList"/>
    <dgm:cxn modelId="{79FB914C-B17F-4396-8BB1-3A567BE74346}" type="presParOf" srcId="{02DCEBA1-8FA0-4063-99AB-D80A0036B96D}" destId="{1D7EABFF-ED8F-43AA-8083-BCB5041B3674}" srcOrd="1" destOrd="0" presId="urn:microsoft.com/office/officeart/2018/2/layout/IconVerticalSolidList"/>
    <dgm:cxn modelId="{09AA8818-ADB4-410F-8253-566D5B051CD2}" type="presParOf" srcId="{02DCEBA1-8FA0-4063-99AB-D80A0036B96D}" destId="{C49EDF23-FEA6-4D1F-94D8-6D75E10E4F81}" srcOrd="2" destOrd="0" presId="urn:microsoft.com/office/officeart/2018/2/layout/IconVerticalSolidList"/>
    <dgm:cxn modelId="{B6CB5ABD-2F4B-4081-8822-B9F4F0AE62CD}" type="presParOf" srcId="{02DCEBA1-8FA0-4063-99AB-D80A0036B96D}" destId="{925C7C0B-9431-4196-B33A-1682D66686C8}" srcOrd="3" destOrd="0" presId="urn:microsoft.com/office/officeart/2018/2/layout/IconVerticalSolidList"/>
    <dgm:cxn modelId="{E1BD7B7B-452F-4323-9C85-59A53F563CF6}" type="presParOf" srcId="{BB4B529E-71ED-4A62-B126-6CF14139C93D}" destId="{243C5E45-5A4F-45E2-BC0E-FEDA88EAE793}" srcOrd="3" destOrd="0" presId="urn:microsoft.com/office/officeart/2018/2/layout/IconVerticalSolidList"/>
    <dgm:cxn modelId="{2E05C980-CF9C-49ED-AAE6-05154B8BD0CB}" type="presParOf" srcId="{BB4B529E-71ED-4A62-B126-6CF14139C93D}" destId="{509179FB-45CE-428E-86E5-51A0D78F434E}" srcOrd="4" destOrd="0" presId="urn:microsoft.com/office/officeart/2018/2/layout/IconVerticalSolidList"/>
    <dgm:cxn modelId="{FE82CBDE-47E4-4BF5-A870-06545DB8705B}" type="presParOf" srcId="{509179FB-45CE-428E-86E5-51A0D78F434E}" destId="{72F461D1-392F-4EFE-A26B-516578E205B0}" srcOrd="0" destOrd="0" presId="urn:microsoft.com/office/officeart/2018/2/layout/IconVerticalSolidList"/>
    <dgm:cxn modelId="{EDD6120D-095C-4DA7-BB95-BE1000ECAEAE}" type="presParOf" srcId="{509179FB-45CE-428E-86E5-51A0D78F434E}" destId="{E22E7420-5091-4637-BC2E-59A43B50FCDE}" srcOrd="1" destOrd="0" presId="urn:microsoft.com/office/officeart/2018/2/layout/IconVerticalSolidList"/>
    <dgm:cxn modelId="{E2AE40E6-8510-4079-8188-463C0C97A8BA}" type="presParOf" srcId="{509179FB-45CE-428E-86E5-51A0D78F434E}" destId="{22771147-DCD3-49AF-A35F-C40AFBEFD2C2}" srcOrd="2" destOrd="0" presId="urn:microsoft.com/office/officeart/2018/2/layout/IconVerticalSolidList"/>
    <dgm:cxn modelId="{AC7FA873-918E-4B3E-B7A4-49EFC0A2B213}" type="presParOf" srcId="{509179FB-45CE-428E-86E5-51A0D78F434E}" destId="{D48B9774-E06A-4181-AF8B-E9F4D01479D6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862F1E0-0C63-4029-A2A1-2371B42E527F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5DADC655-C164-4F5E-8749-11347447C63A}">
      <dgm:prSet/>
      <dgm:spPr/>
      <dgm:t>
        <a:bodyPr/>
        <a:lstStyle/>
        <a:p>
          <a:r>
            <a:rPr lang="en-US" dirty="0"/>
            <a:t>Records		: ~2,100 student startup projects</a:t>
          </a:r>
        </a:p>
      </dgm:t>
    </dgm:pt>
    <dgm:pt modelId="{B39C3813-B139-4C08-B0C5-4D370AB4726D}" type="parTrans" cxnId="{CC0CBFD0-8B8F-4905-A950-E5EDA49A6CEE}">
      <dgm:prSet/>
      <dgm:spPr/>
      <dgm:t>
        <a:bodyPr/>
        <a:lstStyle/>
        <a:p>
          <a:endParaRPr lang="en-US"/>
        </a:p>
      </dgm:t>
    </dgm:pt>
    <dgm:pt modelId="{A88EFCEB-F1B0-47F5-BC68-BAB504A329B5}" type="sibTrans" cxnId="{CC0CBFD0-8B8F-4905-A950-E5EDA49A6CEE}">
      <dgm:prSet/>
      <dgm:spPr/>
      <dgm:t>
        <a:bodyPr/>
        <a:lstStyle/>
        <a:p>
          <a:endParaRPr lang="en-US"/>
        </a:p>
      </dgm:t>
    </dgm:pt>
    <dgm:pt modelId="{223CAEF3-845E-4034-97C5-073FEAABA8CE}">
      <dgm:prSet/>
      <dgm:spPr/>
      <dgm:t>
        <a:bodyPr/>
        <a:lstStyle/>
        <a:p>
          <a:r>
            <a:rPr lang="en-US" dirty="0"/>
            <a:t>Features		: 16 columns</a:t>
          </a:r>
        </a:p>
      </dgm:t>
    </dgm:pt>
    <dgm:pt modelId="{9D00A14D-EFB5-4431-B4D5-D26738C12A56}" type="parTrans" cxnId="{0679788E-D9D4-4A52-A1FF-79B3D189D044}">
      <dgm:prSet/>
      <dgm:spPr/>
      <dgm:t>
        <a:bodyPr/>
        <a:lstStyle/>
        <a:p>
          <a:endParaRPr lang="en-US"/>
        </a:p>
      </dgm:t>
    </dgm:pt>
    <dgm:pt modelId="{4BE63535-3A89-4869-A210-10A48ECBA67E}" type="sibTrans" cxnId="{0679788E-D9D4-4A52-A1FF-79B3D189D044}">
      <dgm:prSet/>
      <dgm:spPr/>
      <dgm:t>
        <a:bodyPr/>
        <a:lstStyle/>
        <a:p>
          <a:endParaRPr lang="en-US"/>
        </a:p>
      </dgm:t>
    </dgm:pt>
    <dgm:pt modelId="{14E318A5-54B4-4FDC-B09F-8BE49B3E8707}">
      <dgm:prSet/>
      <dgm:spPr/>
      <dgm:t>
        <a:bodyPr/>
        <a:lstStyle/>
        <a:p>
          <a:r>
            <a:rPr lang="en-US"/>
            <a:t>File Size		: ~175kb (CSV format)</a:t>
          </a:r>
        </a:p>
      </dgm:t>
    </dgm:pt>
    <dgm:pt modelId="{4F2AD99E-D533-4E1B-A30E-4B8B19C0CE72}" type="parTrans" cxnId="{8A0F695B-D44E-4940-908A-AB2720B173B1}">
      <dgm:prSet/>
      <dgm:spPr/>
      <dgm:t>
        <a:bodyPr/>
        <a:lstStyle/>
        <a:p>
          <a:endParaRPr lang="en-US"/>
        </a:p>
      </dgm:t>
    </dgm:pt>
    <dgm:pt modelId="{5224560A-3E02-41CA-8E28-623CB8699DAA}" type="sibTrans" cxnId="{8A0F695B-D44E-4940-908A-AB2720B173B1}">
      <dgm:prSet/>
      <dgm:spPr/>
      <dgm:t>
        <a:bodyPr/>
        <a:lstStyle/>
        <a:p>
          <a:endParaRPr lang="en-US"/>
        </a:p>
      </dgm:t>
    </dgm:pt>
    <dgm:pt modelId="{556DE7FC-BD65-4262-BB6D-C5EF4D2497C1}">
      <dgm:prSet/>
      <dgm:spPr/>
      <dgm:t>
        <a:bodyPr/>
        <a:lstStyle/>
        <a:p>
          <a:r>
            <a:rPr lang="en-US"/>
            <a:t>Time Period		: 2019–2023</a:t>
          </a:r>
        </a:p>
      </dgm:t>
    </dgm:pt>
    <dgm:pt modelId="{D27D40E2-FE35-4CED-A0E3-316A485D4313}" type="parTrans" cxnId="{D61CD2D5-9767-479A-A98D-5AA3ADB8DB9A}">
      <dgm:prSet/>
      <dgm:spPr/>
      <dgm:t>
        <a:bodyPr/>
        <a:lstStyle/>
        <a:p>
          <a:endParaRPr lang="en-US"/>
        </a:p>
      </dgm:t>
    </dgm:pt>
    <dgm:pt modelId="{81BDB3B8-983F-48F4-A276-97680CE5DDD9}" type="sibTrans" cxnId="{D61CD2D5-9767-479A-A98D-5AA3ADB8DB9A}">
      <dgm:prSet/>
      <dgm:spPr/>
      <dgm:t>
        <a:bodyPr/>
        <a:lstStyle/>
        <a:p>
          <a:endParaRPr lang="en-US"/>
        </a:p>
      </dgm:t>
    </dgm:pt>
    <dgm:pt modelId="{D49AA1F2-AEA9-45A5-BA7A-E521E24C2EF2}">
      <dgm:prSet/>
      <dgm:spPr/>
      <dgm:t>
        <a:bodyPr/>
        <a:lstStyle/>
        <a:p>
          <a:r>
            <a:rPr lang="en-US"/>
            <a:t>Observation Unit	: Each record represents one student start-up project.</a:t>
          </a:r>
        </a:p>
      </dgm:t>
    </dgm:pt>
    <dgm:pt modelId="{744BF3F7-3524-4137-8C79-48C8B3030A7D}" type="parTrans" cxnId="{6FA3AA6B-0F33-4D9A-B67F-D63B79761D29}">
      <dgm:prSet/>
      <dgm:spPr/>
      <dgm:t>
        <a:bodyPr/>
        <a:lstStyle/>
        <a:p>
          <a:endParaRPr lang="en-US"/>
        </a:p>
      </dgm:t>
    </dgm:pt>
    <dgm:pt modelId="{6450230A-33C3-4BB1-9A14-810C9BA33AC4}" type="sibTrans" cxnId="{6FA3AA6B-0F33-4D9A-B67F-D63B79761D29}">
      <dgm:prSet/>
      <dgm:spPr/>
      <dgm:t>
        <a:bodyPr/>
        <a:lstStyle/>
        <a:p>
          <a:endParaRPr lang="en-US"/>
        </a:p>
      </dgm:t>
    </dgm:pt>
    <dgm:pt modelId="{B8A293C9-CB0B-4257-B43B-10E27D9BD3DB}">
      <dgm:prSet/>
      <dgm:spPr/>
      <dgm:t>
        <a:bodyPr/>
        <a:lstStyle/>
        <a:p>
          <a:r>
            <a:rPr lang="en-US" dirty="0"/>
            <a:t>Source		            : </a:t>
          </a:r>
          <a:r>
            <a:rPr lang="en-US" dirty="0">
              <a:hlinkClick xmlns:r="http://schemas.openxmlformats.org/officeDocument/2006/relationships" r:id="rId1"/>
            </a:rPr>
            <a:t>Student Startup Success Dataset</a:t>
          </a:r>
          <a:r>
            <a:rPr lang="en-US" dirty="0"/>
            <a:t> (Kaggle)</a:t>
          </a:r>
        </a:p>
      </dgm:t>
    </dgm:pt>
    <dgm:pt modelId="{881FEFD3-46A8-4785-9845-B196B16D2BC7}" type="parTrans" cxnId="{4876DB6B-68AE-4506-BFB5-FA4DE1C124D4}">
      <dgm:prSet/>
      <dgm:spPr/>
      <dgm:t>
        <a:bodyPr/>
        <a:lstStyle/>
        <a:p>
          <a:endParaRPr lang="en-US"/>
        </a:p>
      </dgm:t>
    </dgm:pt>
    <dgm:pt modelId="{DFEDD50C-BE9B-416C-A174-FA4737DBF069}" type="sibTrans" cxnId="{4876DB6B-68AE-4506-BFB5-FA4DE1C124D4}">
      <dgm:prSet/>
      <dgm:spPr/>
      <dgm:t>
        <a:bodyPr/>
        <a:lstStyle/>
        <a:p>
          <a:endParaRPr lang="en-US"/>
        </a:p>
      </dgm:t>
    </dgm:pt>
    <dgm:pt modelId="{551B6861-41E4-4740-9C1F-E75FF314E924}" type="pres">
      <dgm:prSet presAssocID="{B862F1E0-0C63-4029-A2A1-2371B42E527F}" presName="root" presStyleCnt="0">
        <dgm:presLayoutVars>
          <dgm:dir/>
          <dgm:resizeHandles val="exact"/>
        </dgm:presLayoutVars>
      </dgm:prSet>
      <dgm:spPr/>
    </dgm:pt>
    <dgm:pt modelId="{0B5F9EA0-F21D-4AE5-9A3C-BA96EB0747BD}" type="pres">
      <dgm:prSet presAssocID="{5DADC655-C164-4F5E-8749-11347447C63A}" presName="compNode" presStyleCnt="0"/>
      <dgm:spPr/>
    </dgm:pt>
    <dgm:pt modelId="{8230EC67-54AE-4907-BAEE-E47C86DCB179}" type="pres">
      <dgm:prSet presAssocID="{5DADC655-C164-4F5E-8749-11347447C63A}" presName="bgRect" presStyleLbl="bgShp" presStyleIdx="0" presStyleCnt="6"/>
      <dgm:spPr/>
    </dgm:pt>
    <dgm:pt modelId="{73F1466A-7DE8-47AC-9D3B-07473A24BA44}" type="pres">
      <dgm:prSet presAssocID="{5DADC655-C164-4F5E-8749-11347447C63A}" presName="iconRect" presStyleLbl="node1" presStyleIdx="0" presStyleCnt="6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98026E57-F2E4-42CF-B5E0-E67C2872EE99}" type="pres">
      <dgm:prSet presAssocID="{5DADC655-C164-4F5E-8749-11347447C63A}" presName="spaceRect" presStyleCnt="0"/>
      <dgm:spPr/>
    </dgm:pt>
    <dgm:pt modelId="{CE864F25-8F13-4F13-95A6-F10FCF2D3DB4}" type="pres">
      <dgm:prSet presAssocID="{5DADC655-C164-4F5E-8749-11347447C63A}" presName="parTx" presStyleLbl="revTx" presStyleIdx="0" presStyleCnt="6">
        <dgm:presLayoutVars>
          <dgm:chMax val="0"/>
          <dgm:chPref val="0"/>
        </dgm:presLayoutVars>
      </dgm:prSet>
      <dgm:spPr/>
    </dgm:pt>
    <dgm:pt modelId="{94DE2269-A579-48B2-895D-95D26616191C}" type="pres">
      <dgm:prSet presAssocID="{A88EFCEB-F1B0-47F5-BC68-BAB504A329B5}" presName="sibTrans" presStyleCnt="0"/>
      <dgm:spPr/>
    </dgm:pt>
    <dgm:pt modelId="{6CE9D590-FE35-482A-9AA6-4FDD06385B57}" type="pres">
      <dgm:prSet presAssocID="{223CAEF3-845E-4034-97C5-073FEAABA8CE}" presName="compNode" presStyleCnt="0"/>
      <dgm:spPr/>
    </dgm:pt>
    <dgm:pt modelId="{92ECEF72-7B3B-4C0C-A963-6685755C4E6B}" type="pres">
      <dgm:prSet presAssocID="{223CAEF3-845E-4034-97C5-073FEAABA8CE}" presName="bgRect" presStyleLbl="bgShp" presStyleIdx="1" presStyleCnt="6"/>
      <dgm:spPr/>
    </dgm:pt>
    <dgm:pt modelId="{0116CEAD-1EE0-44BC-A214-8BE8A90D9FF9}" type="pres">
      <dgm:prSet presAssocID="{223CAEF3-845E-4034-97C5-073FEAABA8CE}" presName="iconRect" presStyleLbl="node1" presStyleIdx="1" presStyleCnt="6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ick"/>
        </a:ext>
      </dgm:extLst>
    </dgm:pt>
    <dgm:pt modelId="{B1FED884-CA13-4831-A6F5-46631E1895F6}" type="pres">
      <dgm:prSet presAssocID="{223CAEF3-845E-4034-97C5-073FEAABA8CE}" presName="spaceRect" presStyleCnt="0"/>
      <dgm:spPr/>
    </dgm:pt>
    <dgm:pt modelId="{C622CEE5-4485-4E9B-A345-02C31E321107}" type="pres">
      <dgm:prSet presAssocID="{223CAEF3-845E-4034-97C5-073FEAABA8CE}" presName="parTx" presStyleLbl="revTx" presStyleIdx="1" presStyleCnt="6">
        <dgm:presLayoutVars>
          <dgm:chMax val="0"/>
          <dgm:chPref val="0"/>
        </dgm:presLayoutVars>
      </dgm:prSet>
      <dgm:spPr/>
    </dgm:pt>
    <dgm:pt modelId="{F46AB467-92F4-43FD-ADFA-3542EAD4C962}" type="pres">
      <dgm:prSet presAssocID="{4BE63535-3A89-4869-A210-10A48ECBA67E}" presName="sibTrans" presStyleCnt="0"/>
      <dgm:spPr/>
    </dgm:pt>
    <dgm:pt modelId="{DC29C709-3437-4765-B46D-BA13643C4AAF}" type="pres">
      <dgm:prSet presAssocID="{14E318A5-54B4-4FDC-B09F-8BE49B3E8707}" presName="compNode" presStyleCnt="0"/>
      <dgm:spPr/>
    </dgm:pt>
    <dgm:pt modelId="{1CCD6B55-B996-41CF-8D52-A234F1563F05}" type="pres">
      <dgm:prSet presAssocID="{14E318A5-54B4-4FDC-B09F-8BE49B3E8707}" presName="bgRect" presStyleLbl="bgShp" presStyleIdx="2" presStyleCnt="6"/>
      <dgm:spPr/>
    </dgm:pt>
    <dgm:pt modelId="{21C99C9D-0CB0-47AB-9535-69840DF09425}" type="pres">
      <dgm:prSet presAssocID="{14E318A5-54B4-4FDC-B09F-8BE49B3E8707}" presName="iconRect" presStyleLbl="node1" presStyleIdx="2" presStyleCnt="6"/>
      <dgm:spPr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hredder"/>
        </a:ext>
      </dgm:extLst>
    </dgm:pt>
    <dgm:pt modelId="{564A41EC-3554-42E8-B210-F1CB10887BFD}" type="pres">
      <dgm:prSet presAssocID="{14E318A5-54B4-4FDC-B09F-8BE49B3E8707}" presName="spaceRect" presStyleCnt="0"/>
      <dgm:spPr/>
    </dgm:pt>
    <dgm:pt modelId="{1DFFF063-94FF-46B2-951E-078ACBBF23DF}" type="pres">
      <dgm:prSet presAssocID="{14E318A5-54B4-4FDC-B09F-8BE49B3E8707}" presName="parTx" presStyleLbl="revTx" presStyleIdx="2" presStyleCnt="6">
        <dgm:presLayoutVars>
          <dgm:chMax val="0"/>
          <dgm:chPref val="0"/>
        </dgm:presLayoutVars>
      </dgm:prSet>
      <dgm:spPr/>
    </dgm:pt>
    <dgm:pt modelId="{ACBDC9C2-14BF-4FA9-94E3-1DB90D54D781}" type="pres">
      <dgm:prSet presAssocID="{5224560A-3E02-41CA-8E28-623CB8699DAA}" presName="sibTrans" presStyleCnt="0"/>
      <dgm:spPr/>
    </dgm:pt>
    <dgm:pt modelId="{66CCAB19-DA61-4A86-8BE1-0B2CF9D487E7}" type="pres">
      <dgm:prSet presAssocID="{556DE7FC-BD65-4262-BB6D-C5EF4D2497C1}" presName="compNode" presStyleCnt="0"/>
      <dgm:spPr/>
    </dgm:pt>
    <dgm:pt modelId="{FE856C6E-04A0-47DE-AD29-2F22C701FE0E}" type="pres">
      <dgm:prSet presAssocID="{556DE7FC-BD65-4262-BB6D-C5EF4D2497C1}" presName="bgRect" presStyleLbl="bgShp" presStyleIdx="3" presStyleCnt="6"/>
      <dgm:spPr/>
    </dgm:pt>
    <dgm:pt modelId="{045BB1FD-C0D1-4A10-83F8-661DA0153F6A}" type="pres">
      <dgm:prSet presAssocID="{556DE7FC-BD65-4262-BB6D-C5EF4D2497C1}" presName="iconRect" presStyleLbl="node1" presStyleIdx="3" presStyleCnt="6"/>
      <dgm:spPr>
        <a:blipFill>
          <a:blip xmlns:r="http://schemas.openxmlformats.org/officeDocument/2006/relationships"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ourglass Finished"/>
        </a:ext>
      </dgm:extLst>
    </dgm:pt>
    <dgm:pt modelId="{9677F4C8-8001-4DBB-A8F5-B67919131132}" type="pres">
      <dgm:prSet presAssocID="{556DE7FC-BD65-4262-BB6D-C5EF4D2497C1}" presName="spaceRect" presStyleCnt="0"/>
      <dgm:spPr/>
    </dgm:pt>
    <dgm:pt modelId="{40D2ED3E-5BC8-49EF-B5D4-F7F433256666}" type="pres">
      <dgm:prSet presAssocID="{556DE7FC-BD65-4262-BB6D-C5EF4D2497C1}" presName="parTx" presStyleLbl="revTx" presStyleIdx="3" presStyleCnt="6">
        <dgm:presLayoutVars>
          <dgm:chMax val="0"/>
          <dgm:chPref val="0"/>
        </dgm:presLayoutVars>
      </dgm:prSet>
      <dgm:spPr/>
    </dgm:pt>
    <dgm:pt modelId="{31E62A12-0AB9-4A0A-8FCB-709716AA70AB}" type="pres">
      <dgm:prSet presAssocID="{81BDB3B8-983F-48F4-A276-97680CE5DDD9}" presName="sibTrans" presStyleCnt="0"/>
      <dgm:spPr/>
    </dgm:pt>
    <dgm:pt modelId="{F3185311-114B-48DF-A236-7D9389C26FBD}" type="pres">
      <dgm:prSet presAssocID="{D49AA1F2-AEA9-45A5-BA7A-E521E24C2EF2}" presName="compNode" presStyleCnt="0"/>
      <dgm:spPr/>
    </dgm:pt>
    <dgm:pt modelId="{AD5C41F3-D910-4082-8C23-00DA2952A18A}" type="pres">
      <dgm:prSet presAssocID="{D49AA1F2-AEA9-45A5-BA7A-E521E24C2EF2}" presName="bgRect" presStyleLbl="bgShp" presStyleIdx="4" presStyleCnt="6"/>
      <dgm:spPr/>
    </dgm:pt>
    <dgm:pt modelId="{A97AEFA5-1FC4-4C94-8A8A-8F841BAA0DB0}" type="pres">
      <dgm:prSet presAssocID="{D49AA1F2-AEA9-45A5-BA7A-E521E24C2EF2}" presName="iconRect" presStyleLbl="node1" presStyleIdx="4" presStyleCnt="6"/>
      <dgm:spPr>
        <a:blipFill>
          <a:blip xmlns:r="http://schemas.openxmlformats.org/officeDocument/2006/relationships"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hare With Person"/>
        </a:ext>
      </dgm:extLst>
    </dgm:pt>
    <dgm:pt modelId="{2128DC90-411C-4F10-9426-4E6770AFCCF6}" type="pres">
      <dgm:prSet presAssocID="{D49AA1F2-AEA9-45A5-BA7A-E521E24C2EF2}" presName="spaceRect" presStyleCnt="0"/>
      <dgm:spPr/>
    </dgm:pt>
    <dgm:pt modelId="{52BB5F49-5ADB-404D-AA2A-A92BF73BB760}" type="pres">
      <dgm:prSet presAssocID="{D49AA1F2-AEA9-45A5-BA7A-E521E24C2EF2}" presName="parTx" presStyleLbl="revTx" presStyleIdx="4" presStyleCnt="6">
        <dgm:presLayoutVars>
          <dgm:chMax val="0"/>
          <dgm:chPref val="0"/>
        </dgm:presLayoutVars>
      </dgm:prSet>
      <dgm:spPr/>
    </dgm:pt>
    <dgm:pt modelId="{4CE5E3A4-2178-4A51-A9C6-31517DFDEA3C}" type="pres">
      <dgm:prSet presAssocID="{6450230A-33C3-4BB1-9A14-810C9BA33AC4}" presName="sibTrans" presStyleCnt="0"/>
      <dgm:spPr/>
    </dgm:pt>
    <dgm:pt modelId="{0119495B-C3C7-4AF1-A174-E10680CE7E2E}" type="pres">
      <dgm:prSet presAssocID="{B8A293C9-CB0B-4257-B43B-10E27D9BD3DB}" presName="compNode" presStyleCnt="0"/>
      <dgm:spPr/>
    </dgm:pt>
    <dgm:pt modelId="{1EC80F55-9064-484B-8373-5069DE9375E4}" type="pres">
      <dgm:prSet presAssocID="{B8A293C9-CB0B-4257-B43B-10E27D9BD3DB}" presName="bgRect" presStyleLbl="bgShp" presStyleIdx="5" presStyleCnt="6"/>
      <dgm:spPr/>
    </dgm:pt>
    <dgm:pt modelId="{9A420A5A-DEF3-498B-84CC-766AB9E68C69}" type="pres">
      <dgm:prSet presAssocID="{B8A293C9-CB0B-4257-B43B-10E27D9BD3DB}" presName="iconRect" presStyleLbl="node1" presStyleIdx="5" presStyleCnt="6"/>
      <dgm:spPr>
        <a:blipFill>
          <a:blip xmlns:r="http://schemas.openxmlformats.org/officeDocument/2006/relationships"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9F3AC088-5D84-4D58-84C8-AA16C974F0EB}" type="pres">
      <dgm:prSet presAssocID="{B8A293C9-CB0B-4257-B43B-10E27D9BD3DB}" presName="spaceRect" presStyleCnt="0"/>
      <dgm:spPr/>
    </dgm:pt>
    <dgm:pt modelId="{4C082777-876B-451E-9715-CADAE2AA444B}" type="pres">
      <dgm:prSet presAssocID="{B8A293C9-CB0B-4257-B43B-10E27D9BD3DB}" presName="parTx" presStyleLbl="revTx" presStyleIdx="5" presStyleCnt="6">
        <dgm:presLayoutVars>
          <dgm:chMax val="0"/>
          <dgm:chPref val="0"/>
        </dgm:presLayoutVars>
      </dgm:prSet>
      <dgm:spPr/>
    </dgm:pt>
  </dgm:ptLst>
  <dgm:cxnLst>
    <dgm:cxn modelId="{4AA5440A-629E-4282-BA52-AB4D5B09F440}" type="presOf" srcId="{556DE7FC-BD65-4262-BB6D-C5EF4D2497C1}" destId="{40D2ED3E-5BC8-49EF-B5D4-F7F433256666}" srcOrd="0" destOrd="0" presId="urn:microsoft.com/office/officeart/2018/2/layout/IconVerticalSolidList"/>
    <dgm:cxn modelId="{E325B856-4F82-43A1-A605-BBDB477888F4}" type="presOf" srcId="{223CAEF3-845E-4034-97C5-073FEAABA8CE}" destId="{C622CEE5-4485-4E9B-A345-02C31E321107}" srcOrd="0" destOrd="0" presId="urn:microsoft.com/office/officeart/2018/2/layout/IconVerticalSolidList"/>
    <dgm:cxn modelId="{8A0F695B-D44E-4940-908A-AB2720B173B1}" srcId="{B862F1E0-0C63-4029-A2A1-2371B42E527F}" destId="{14E318A5-54B4-4FDC-B09F-8BE49B3E8707}" srcOrd="2" destOrd="0" parTransId="{4F2AD99E-D533-4E1B-A30E-4B8B19C0CE72}" sibTransId="{5224560A-3E02-41CA-8E28-623CB8699DAA}"/>
    <dgm:cxn modelId="{8DA2406A-7CDE-43EE-A91C-D3EF1D7F2324}" type="presOf" srcId="{D49AA1F2-AEA9-45A5-BA7A-E521E24C2EF2}" destId="{52BB5F49-5ADB-404D-AA2A-A92BF73BB760}" srcOrd="0" destOrd="0" presId="urn:microsoft.com/office/officeart/2018/2/layout/IconVerticalSolidList"/>
    <dgm:cxn modelId="{6FA3AA6B-0F33-4D9A-B67F-D63B79761D29}" srcId="{B862F1E0-0C63-4029-A2A1-2371B42E527F}" destId="{D49AA1F2-AEA9-45A5-BA7A-E521E24C2EF2}" srcOrd="4" destOrd="0" parTransId="{744BF3F7-3524-4137-8C79-48C8B3030A7D}" sibTransId="{6450230A-33C3-4BB1-9A14-810C9BA33AC4}"/>
    <dgm:cxn modelId="{4876DB6B-68AE-4506-BFB5-FA4DE1C124D4}" srcId="{B862F1E0-0C63-4029-A2A1-2371B42E527F}" destId="{B8A293C9-CB0B-4257-B43B-10E27D9BD3DB}" srcOrd="5" destOrd="0" parTransId="{881FEFD3-46A8-4785-9845-B196B16D2BC7}" sibTransId="{DFEDD50C-BE9B-416C-A174-FA4737DBF069}"/>
    <dgm:cxn modelId="{F7660D7C-94C9-41B5-B71D-18F1730A05BA}" type="presOf" srcId="{B862F1E0-0C63-4029-A2A1-2371B42E527F}" destId="{551B6861-41E4-4740-9C1F-E75FF314E924}" srcOrd="0" destOrd="0" presId="urn:microsoft.com/office/officeart/2018/2/layout/IconVerticalSolidList"/>
    <dgm:cxn modelId="{B27D3C83-1253-4B9A-BE61-04C68C6DD269}" type="presOf" srcId="{B8A293C9-CB0B-4257-B43B-10E27D9BD3DB}" destId="{4C082777-876B-451E-9715-CADAE2AA444B}" srcOrd="0" destOrd="0" presId="urn:microsoft.com/office/officeart/2018/2/layout/IconVerticalSolidList"/>
    <dgm:cxn modelId="{5589E188-D04C-4B5B-9284-07C04796AC38}" type="presOf" srcId="{5DADC655-C164-4F5E-8749-11347447C63A}" destId="{CE864F25-8F13-4F13-95A6-F10FCF2D3DB4}" srcOrd="0" destOrd="0" presId="urn:microsoft.com/office/officeart/2018/2/layout/IconVerticalSolidList"/>
    <dgm:cxn modelId="{0679788E-D9D4-4A52-A1FF-79B3D189D044}" srcId="{B862F1E0-0C63-4029-A2A1-2371B42E527F}" destId="{223CAEF3-845E-4034-97C5-073FEAABA8CE}" srcOrd="1" destOrd="0" parTransId="{9D00A14D-EFB5-4431-B4D5-D26738C12A56}" sibTransId="{4BE63535-3A89-4869-A210-10A48ECBA67E}"/>
    <dgm:cxn modelId="{DAD05293-2FB2-4B17-8002-0BEC8D410EE8}" type="presOf" srcId="{14E318A5-54B4-4FDC-B09F-8BE49B3E8707}" destId="{1DFFF063-94FF-46B2-951E-078ACBBF23DF}" srcOrd="0" destOrd="0" presId="urn:microsoft.com/office/officeart/2018/2/layout/IconVerticalSolidList"/>
    <dgm:cxn modelId="{CC0CBFD0-8B8F-4905-A950-E5EDA49A6CEE}" srcId="{B862F1E0-0C63-4029-A2A1-2371B42E527F}" destId="{5DADC655-C164-4F5E-8749-11347447C63A}" srcOrd="0" destOrd="0" parTransId="{B39C3813-B139-4C08-B0C5-4D370AB4726D}" sibTransId="{A88EFCEB-F1B0-47F5-BC68-BAB504A329B5}"/>
    <dgm:cxn modelId="{D61CD2D5-9767-479A-A98D-5AA3ADB8DB9A}" srcId="{B862F1E0-0C63-4029-A2A1-2371B42E527F}" destId="{556DE7FC-BD65-4262-BB6D-C5EF4D2497C1}" srcOrd="3" destOrd="0" parTransId="{D27D40E2-FE35-4CED-A0E3-316A485D4313}" sibTransId="{81BDB3B8-983F-48F4-A276-97680CE5DDD9}"/>
    <dgm:cxn modelId="{41D1BCF3-A9EE-4BC1-9386-770954E85B9B}" type="presParOf" srcId="{551B6861-41E4-4740-9C1F-E75FF314E924}" destId="{0B5F9EA0-F21D-4AE5-9A3C-BA96EB0747BD}" srcOrd="0" destOrd="0" presId="urn:microsoft.com/office/officeart/2018/2/layout/IconVerticalSolidList"/>
    <dgm:cxn modelId="{DB89B33F-C85A-4510-AEDE-0FF7C19BD2DA}" type="presParOf" srcId="{0B5F9EA0-F21D-4AE5-9A3C-BA96EB0747BD}" destId="{8230EC67-54AE-4907-BAEE-E47C86DCB179}" srcOrd="0" destOrd="0" presId="urn:microsoft.com/office/officeart/2018/2/layout/IconVerticalSolidList"/>
    <dgm:cxn modelId="{4F4297C2-57C5-4F09-AAAE-BDBA039591B8}" type="presParOf" srcId="{0B5F9EA0-F21D-4AE5-9A3C-BA96EB0747BD}" destId="{73F1466A-7DE8-47AC-9D3B-07473A24BA44}" srcOrd="1" destOrd="0" presId="urn:microsoft.com/office/officeart/2018/2/layout/IconVerticalSolidList"/>
    <dgm:cxn modelId="{40F499B4-8D04-4AD7-82D5-E403663A8872}" type="presParOf" srcId="{0B5F9EA0-F21D-4AE5-9A3C-BA96EB0747BD}" destId="{98026E57-F2E4-42CF-B5E0-E67C2872EE99}" srcOrd="2" destOrd="0" presId="urn:microsoft.com/office/officeart/2018/2/layout/IconVerticalSolidList"/>
    <dgm:cxn modelId="{D2BF9BB2-4A05-472E-B6DF-176428D753FD}" type="presParOf" srcId="{0B5F9EA0-F21D-4AE5-9A3C-BA96EB0747BD}" destId="{CE864F25-8F13-4F13-95A6-F10FCF2D3DB4}" srcOrd="3" destOrd="0" presId="urn:microsoft.com/office/officeart/2018/2/layout/IconVerticalSolidList"/>
    <dgm:cxn modelId="{83B2C6C0-EF7F-4F09-B3F8-862131B235C1}" type="presParOf" srcId="{551B6861-41E4-4740-9C1F-E75FF314E924}" destId="{94DE2269-A579-48B2-895D-95D26616191C}" srcOrd="1" destOrd="0" presId="urn:microsoft.com/office/officeart/2018/2/layout/IconVerticalSolidList"/>
    <dgm:cxn modelId="{B8B5D062-52B5-4D95-B6D0-C0260C0AB76C}" type="presParOf" srcId="{551B6861-41E4-4740-9C1F-E75FF314E924}" destId="{6CE9D590-FE35-482A-9AA6-4FDD06385B57}" srcOrd="2" destOrd="0" presId="urn:microsoft.com/office/officeart/2018/2/layout/IconVerticalSolidList"/>
    <dgm:cxn modelId="{EFA4D45C-1918-4908-8736-BDD70AE0EBAD}" type="presParOf" srcId="{6CE9D590-FE35-482A-9AA6-4FDD06385B57}" destId="{92ECEF72-7B3B-4C0C-A963-6685755C4E6B}" srcOrd="0" destOrd="0" presId="urn:microsoft.com/office/officeart/2018/2/layout/IconVerticalSolidList"/>
    <dgm:cxn modelId="{8A32BD22-9D2B-4804-B638-502589C3034A}" type="presParOf" srcId="{6CE9D590-FE35-482A-9AA6-4FDD06385B57}" destId="{0116CEAD-1EE0-44BC-A214-8BE8A90D9FF9}" srcOrd="1" destOrd="0" presId="urn:microsoft.com/office/officeart/2018/2/layout/IconVerticalSolidList"/>
    <dgm:cxn modelId="{378BDCBF-C9C9-4FD8-9FE2-CAD7915BE048}" type="presParOf" srcId="{6CE9D590-FE35-482A-9AA6-4FDD06385B57}" destId="{B1FED884-CA13-4831-A6F5-46631E1895F6}" srcOrd="2" destOrd="0" presId="urn:microsoft.com/office/officeart/2018/2/layout/IconVerticalSolidList"/>
    <dgm:cxn modelId="{1FDCE43D-C5B2-4547-AFB3-0612383AB63C}" type="presParOf" srcId="{6CE9D590-FE35-482A-9AA6-4FDD06385B57}" destId="{C622CEE5-4485-4E9B-A345-02C31E321107}" srcOrd="3" destOrd="0" presId="urn:microsoft.com/office/officeart/2018/2/layout/IconVerticalSolidList"/>
    <dgm:cxn modelId="{C6DD5C38-B7FF-4E36-989B-DE75702ED805}" type="presParOf" srcId="{551B6861-41E4-4740-9C1F-E75FF314E924}" destId="{F46AB467-92F4-43FD-ADFA-3542EAD4C962}" srcOrd="3" destOrd="0" presId="urn:microsoft.com/office/officeart/2018/2/layout/IconVerticalSolidList"/>
    <dgm:cxn modelId="{EB15BDE5-80EB-4971-8C77-11CEDC29FF28}" type="presParOf" srcId="{551B6861-41E4-4740-9C1F-E75FF314E924}" destId="{DC29C709-3437-4765-B46D-BA13643C4AAF}" srcOrd="4" destOrd="0" presId="urn:microsoft.com/office/officeart/2018/2/layout/IconVerticalSolidList"/>
    <dgm:cxn modelId="{F7E59FE9-0F33-4DDA-90E8-7D2CC23D06AF}" type="presParOf" srcId="{DC29C709-3437-4765-B46D-BA13643C4AAF}" destId="{1CCD6B55-B996-41CF-8D52-A234F1563F05}" srcOrd="0" destOrd="0" presId="urn:microsoft.com/office/officeart/2018/2/layout/IconVerticalSolidList"/>
    <dgm:cxn modelId="{C9C22344-1830-423E-847B-C306F472836E}" type="presParOf" srcId="{DC29C709-3437-4765-B46D-BA13643C4AAF}" destId="{21C99C9D-0CB0-47AB-9535-69840DF09425}" srcOrd="1" destOrd="0" presId="urn:microsoft.com/office/officeart/2018/2/layout/IconVerticalSolidList"/>
    <dgm:cxn modelId="{49E4EE0C-3D60-479A-959E-CF6489295533}" type="presParOf" srcId="{DC29C709-3437-4765-B46D-BA13643C4AAF}" destId="{564A41EC-3554-42E8-B210-F1CB10887BFD}" srcOrd="2" destOrd="0" presId="urn:microsoft.com/office/officeart/2018/2/layout/IconVerticalSolidList"/>
    <dgm:cxn modelId="{4F6876A7-7543-47CB-816D-D8F4373337F5}" type="presParOf" srcId="{DC29C709-3437-4765-B46D-BA13643C4AAF}" destId="{1DFFF063-94FF-46B2-951E-078ACBBF23DF}" srcOrd="3" destOrd="0" presId="urn:microsoft.com/office/officeart/2018/2/layout/IconVerticalSolidList"/>
    <dgm:cxn modelId="{D0A9C833-D928-437E-99FC-1E20CD50A202}" type="presParOf" srcId="{551B6861-41E4-4740-9C1F-E75FF314E924}" destId="{ACBDC9C2-14BF-4FA9-94E3-1DB90D54D781}" srcOrd="5" destOrd="0" presId="urn:microsoft.com/office/officeart/2018/2/layout/IconVerticalSolidList"/>
    <dgm:cxn modelId="{1B34E9CC-5E66-442A-A221-BBF27209DD47}" type="presParOf" srcId="{551B6861-41E4-4740-9C1F-E75FF314E924}" destId="{66CCAB19-DA61-4A86-8BE1-0B2CF9D487E7}" srcOrd="6" destOrd="0" presId="urn:microsoft.com/office/officeart/2018/2/layout/IconVerticalSolidList"/>
    <dgm:cxn modelId="{A3A68C7B-0E2D-4217-9F9C-66AB98803FDA}" type="presParOf" srcId="{66CCAB19-DA61-4A86-8BE1-0B2CF9D487E7}" destId="{FE856C6E-04A0-47DE-AD29-2F22C701FE0E}" srcOrd="0" destOrd="0" presId="urn:microsoft.com/office/officeart/2018/2/layout/IconVerticalSolidList"/>
    <dgm:cxn modelId="{0BE80295-C96D-4EE7-B278-A753C3A0112C}" type="presParOf" srcId="{66CCAB19-DA61-4A86-8BE1-0B2CF9D487E7}" destId="{045BB1FD-C0D1-4A10-83F8-661DA0153F6A}" srcOrd="1" destOrd="0" presId="urn:microsoft.com/office/officeart/2018/2/layout/IconVerticalSolidList"/>
    <dgm:cxn modelId="{127A15DC-23BC-4E9A-8EC8-A0ECB71419B9}" type="presParOf" srcId="{66CCAB19-DA61-4A86-8BE1-0B2CF9D487E7}" destId="{9677F4C8-8001-4DBB-A8F5-B67919131132}" srcOrd="2" destOrd="0" presId="urn:microsoft.com/office/officeart/2018/2/layout/IconVerticalSolidList"/>
    <dgm:cxn modelId="{B47286E8-86C2-4312-85B1-DD53D998E031}" type="presParOf" srcId="{66CCAB19-DA61-4A86-8BE1-0B2CF9D487E7}" destId="{40D2ED3E-5BC8-49EF-B5D4-F7F433256666}" srcOrd="3" destOrd="0" presId="urn:microsoft.com/office/officeart/2018/2/layout/IconVerticalSolidList"/>
    <dgm:cxn modelId="{DC6F05D9-0B56-4AA5-86B3-38A97EDCC90D}" type="presParOf" srcId="{551B6861-41E4-4740-9C1F-E75FF314E924}" destId="{31E62A12-0AB9-4A0A-8FCB-709716AA70AB}" srcOrd="7" destOrd="0" presId="urn:microsoft.com/office/officeart/2018/2/layout/IconVerticalSolidList"/>
    <dgm:cxn modelId="{DABC9747-FD53-4145-9AFB-C92DB1903E80}" type="presParOf" srcId="{551B6861-41E4-4740-9C1F-E75FF314E924}" destId="{F3185311-114B-48DF-A236-7D9389C26FBD}" srcOrd="8" destOrd="0" presId="urn:microsoft.com/office/officeart/2018/2/layout/IconVerticalSolidList"/>
    <dgm:cxn modelId="{6F4B1155-E4DE-4F05-B4B0-88ED1D37B164}" type="presParOf" srcId="{F3185311-114B-48DF-A236-7D9389C26FBD}" destId="{AD5C41F3-D910-4082-8C23-00DA2952A18A}" srcOrd="0" destOrd="0" presId="urn:microsoft.com/office/officeart/2018/2/layout/IconVerticalSolidList"/>
    <dgm:cxn modelId="{FE0679E5-E6D0-4AF7-B0F0-B6C4D117E73A}" type="presParOf" srcId="{F3185311-114B-48DF-A236-7D9389C26FBD}" destId="{A97AEFA5-1FC4-4C94-8A8A-8F841BAA0DB0}" srcOrd="1" destOrd="0" presId="urn:microsoft.com/office/officeart/2018/2/layout/IconVerticalSolidList"/>
    <dgm:cxn modelId="{7B39FD7F-5EB2-4722-8497-440006E43999}" type="presParOf" srcId="{F3185311-114B-48DF-A236-7D9389C26FBD}" destId="{2128DC90-411C-4F10-9426-4E6770AFCCF6}" srcOrd="2" destOrd="0" presId="urn:microsoft.com/office/officeart/2018/2/layout/IconVerticalSolidList"/>
    <dgm:cxn modelId="{AF1FD9B1-02CD-48CE-BCCC-19A174F51999}" type="presParOf" srcId="{F3185311-114B-48DF-A236-7D9389C26FBD}" destId="{52BB5F49-5ADB-404D-AA2A-A92BF73BB760}" srcOrd="3" destOrd="0" presId="urn:microsoft.com/office/officeart/2018/2/layout/IconVerticalSolidList"/>
    <dgm:cxn modelId="{DAEF5B3E-8F10-47D3-96C7-DF023F6D7075}" type="presParOf" srcId="{551B6861-41E4-4740-9C1F-E75FF314E924}" destId="{4CE5E3A4-2178-4A51-A9C6-31517DFDEA3C}" srcOrd="9" destOrd="0" presId="urn:microsoft.com/office/officeart/2018/2/layout/IconVerticalSolidList"/>
    <dgm:cxn modelId="{01EA9249-1A39-4331-83B0-CFB5DBBB69C5}" type="presParOf" srcId="{551B6861-41E4-4740-9C1F-E75FF314E924}" destId="{0119495B-C3C7-4AF1-A174-E10680CE7E2E}" srcOrd="10" destOrd="0" presId="urn:microsoft.com/office/officeart/2018/2/layout/IconVerticalSolidList"/>
    <dgm:cxn modelId="{ED9FE0A0-C59E-4C34-8A10-0E913669E972}" type="presParOf" srcId="{0119495B-C3C7-4AF1-A174-E10680CE7E2E}" destId="{1EC80F55-9064-484B-8373-5069DE9375E4}" srcOrd="0" destOrd="0" presId="urn:microsoft.com/office/officeart/2018/2/layout/IconVerticalSolidList"/>
    <dgm:cxn modelId="{C638AFCB-2E6D-4BB4-AC71-CE4661E8C700}" type="presParOf" srcId="{0119495B-C3C7-4AF1-A174-E10680CE7E2E}" destId="{9A420A5A-DEF3-498B-84CC-766AB9E68C69}" srcOrd="1" destOrd="0" presId="urn:microsoft.com/office/officeart/2018/2/layout/IconVerticalSolidList"/>
    <dgm:cxn modelId="{61176326-8A38-4039-9CFF-1D2BAECAD49F}" type="presParOf" srcId="{0119495B-C3C7-4AF1-A174-E10680CE7E2E}" destId="{9F3AC088-5D84-4D58-84C8-AA16C974F0EB}" srcOrd="2" destOrd="0" presId="urn:microsoft.com/office/officeart/2018/2/layout/IconVerticalSolidList"/>
    <dgm:cxn modelId="{8A5199CD-C2D2-4D65-BE32-E805AB634491}" type="presParOf" srcId="{0119495B-C3C7-4AF1-A174-E10680CE7E2E}" destId="{4C082777-876B-451E-9715-CADAE2AA444B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32B09B3-6150-4464-A332-9B9291EC697F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76947B0-698F-4192-9A31-432709CDF10F}">
      <dgm:prSet/>
      <dgm:spPr/>
      <dgm:t>
        <a:bodyPr/>
        <a:lstStyle/>
        <a:p>
          <a:r>
            <a:rPr lang="en-GB" b="1" dirty="0"/>
            <a:t>Models Evaluated</a:t>
          </a:r>
          <a:endParaRPr lang="en-US" dirty="0"/>
        </a:p>
      </dgm:t>
    </dgm:pt>
    <dgm:pt modelId="{C717D7DB-5B08-4262-A027-4C68FFDE121A}" type="parTrans" cxnId="{342B438D-2961-40B4-A78A-CBBA0BA0CCD9}">
      <dgm:prSet/>
      <dgm:spPr/>
      <dgm:t>
        <a:bodyPr/>
        <a:lstStyle/>
        <a:p>
          <a:endParaRPr lang="en-US"/>
        </a:p>
      </dgm:t>
    </dgm:pt>
    <dgm:pt modelId="{80F326D0-124F-4D15-A6C6-96309ADE583B}" type="sibTrans" cxnId="{342B438D-2961-40B4-A78A-CBBA0BA0CCD9}">
      <dgm:prSet/>
      <dgm:spPr/>
      <dgm:t>
        <a:bodyPr/>
        <a:lstStyle/>
        <a:p>
          <a:endParaRPr lang="en-US"/>
        </a:p>
      </dgm:t>
    </dgm:pt>
    <dgm:pt modelId="{0C90AA95-CC29-40ED-A41E-15CD0F17D313}">
      <dgm:prSet/>
      <dgm:spPr/>
      <dgm:t>
        <a:bodyPr/>
        <a:lstStyle/>
        <a:p>
          <a:r>
            <a:rPr lang="en-GB"/>
            <a:t>Logistic Regression (LR)</a:t>
          </a:r>
          <a:endParaRPr lang="en-US"/>
        </a:p>
      </dgm:t>
    </dgm:pt>
    <dgm:pt modelId="{8A1C4D2B-5EB9-40F5-907B-BC3A124E2D53}" type="parTrans" cxnId="{1E58E1C8-F5AC-4B70-ABDB-4D08872D5D4B}">
      <dgm:prSet/>
      <dgm:spPr/>
      <dgm:t>
        <a:bodyPr/>
        <a:lstStyle/>
        <a:p>
          <a:endParaRPr lang="en-US"/>
        </a:p>
      </dgm:t>
    </dgm:pt>
    <dgm:pt modelId="{43391A2B-297B-4A38-80D3-3FA919D7A709}" type="sibTrans" cxnId="{1E58E1C8-F5AC-4B70-ABDB-4D08872D5D4B}">
      <dgm:prSet/>
      <dgm:spPr/>
      <dgm:t>
        <a:bodyPr/>
        <a:lstStyle/>
        <a:p>
          <a:endParaRPr lang="en-US"/>
        </a:p>
      </dgm:t>
    </dgm:pt>
    <dgm:pt modelId="{2F50EA25-DA66-4892-9BAE-1A628F83D1FE}">
      <dgm:prSet/>
      <dgm:spPr/>
      <dgm:t>
        <a:bodyPr/>
        <a:lstStyle/>
        <a:p>
          <a:r>
            <a:rPr lang="en-GB"/>
            <a:t>Random Forest (RF) </a:t>
          </a:r>
          <a:endParaRPr lang="en-US"/>
        </a:p>
      </dgm:t>
    </dgm:pt>
    <dgm:pt modelId="{568085A0-5605-4D1D-BE16-C4DC139CDAC3}" type="parTrans" cxnId="{9BB0D057-D20A-482D-B5D3-0F2DCEB0F9E3}">
      <dgm:prSet/>
      <dgm:spPr/>
      <dgm:t>
        <a:bodyPr/>
        <a:lstStyle/>
        <a:p>
          <a:endParaRPr lang="en-US"/>
        </a:p>
      </dgm:t>
    </dgm:pt>
    <dgm:pt modelId="{351A37D3-ED04-4EB7-92C7-A2B9503644B1}" type="sibTrans" cxnId="{9BB0D057-D20A-482D-B5D3-0F2DCEB0F9E3}">
      <dgm:prSet/>
      <dgm:spPr/>
      <dgm:t>
        <a:bodyPr/>
        <a:lstStyle/>
        <a:p>
          <a:endParaRPr lang="en-US"/>
        </a:p>
      </dgm:t>
    </dgm:pt>
    <dgm:pt modelId="{5D514683-2D5C-9945-B1E5-600E554ED337}" type="pres">
      <dgm:prSet presAssocID="{232B09B3-6150-4464-A332-9B9291EC697F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203C0858-84E0-644A-9A1B-903BFB258B00}" type="pres">
      <dgm:prSet presAssocID="{B76947B0-698F-4192-9A31-432709CDF10F}" presName="hierRoot1" presStyleCnt="0"/>
      <dgm:spPr/>
    </dgm:pt>
    <dgm:pt modelId="{72A54449-E87E-4443-8D87-39739C40147A}" type="pres">
      <dgm:prSet presAssocID="{B76947B0-698F-4192-9A31-432709CDF10F}" presName="composite" presStyleCnt="0"/>
      <dgm:spPr/>
    </dgm:pt>
    <dgm:pt modelId="{EF188B36-ABEE-C94C-B897-516FB2A3730A}" type="pres">
      <dgm:prSet presAssocID="{B76947B0-698F-4192-9A31-432709CDF10F}" presName="background" presStyleLbl="node0" presStyleIdx="0" presStyleCnt="1"/>
      <dgm:spPr>
        <a:solidFill>
          <a:schemeClr val="accent3">
            <a:lumMod val="50000"/>
          </a:schemeClr>
        </a:solidFill>
      </dgm:spPr>
    </dgm:pt>
    <dgm:pt modelId="{8A25D347-0C12-C743-9ECD-CA1F4CE35643}" type="pres">
      <dgm:prSet presAssocID="{B76947B0-698F-4192-9A31-432709CDF10F}" presName="text" presStyleLbl="fgAcc0" presStyleIdx="0" presStyleCnt="1">
        <dgm:presLayoutVars>
          <dgm:chPref val="3"/>
        </dgm:presLayoutVars>
      </dgm:prSet>
      <dgm:spPr/>
    </dgm:pt>
    <dgm:pt modelId="{68E82EC0-0BED-0242-BD6C-C473755B8765}" type="pres">
      <dgm:prSet presAssocID="{B76947B0-698F-4192-9A31-432709CDF10F}" presName="hierChild2" presStyleCnt="0"/>
      <dgm:spPr/>
    </dgm:pt>
    <dgm:pt modelId="{F8C451DD-C72F-7449-8705-8CA3DD795B18}" type="pres">
      <dgm:prSet presAssocID="{8A1C4D2B-5EB9-40F5-907B-BC3A124E2D53}" presName="Name10" presStyleLbl="parChTrans1D2" presStyleIdx="0" presStyleCnt="2"/>
      <dgm:spPr/>
    </dgm:pt>
    <dgm:pt modelId="{15E71AF2-E0D4-8843-9832-9955F81ECC98}" type="pres">
      <dgm:prSet presAssocID="{0C90AA95-CC29-40ED-A41E-15CD0F17D313}" presName="hierRoot2" presStyleCnt="0"/>
      <dgm:spPr/>
    </dgm:pt>
    <dgm:pt modelId="{AFCCDB18-6D0E-0A4A-8B34-53171543485F}" type="pres">
      <dgm:prSet presAssocID="{0C90AA95-CC29-40ED-A41E-15CD0F17D313}" presName="composite2" presStyleCnt="0"/>
      <dgm:spPr/>
    </dgm:pt>
    <dgm:pt modelId="{0F12C9D8-0403-4B40-9026-3D5AE41B9989}" type="pres">
      <dgm:prSet presAssocID="{0C90AA95-CC29-40ED-A41E-15CD0F17D313}" presName="background2" presStyleLbl="node2" presStyleIdx="0" presStyleCnt="2"/>
      <dgm:spPr>
        <a:solidFill>
          <a:schemeClr val="accent3">
            <a:lumMod val="50000"/>
          </a:schemeClr>
        </a:solidFill>
      </dgm:spPr>
    </dgm:pt>
    <dgm:pt modelId="{AAECDCAF-F96E-384F-9051-1A0B19DB0EA6}" type="pres">
      <dgm:prSet presAssocID="{0C90AA95-CC29-40ED-A41E-15CD0F17D313}" presName="text2" presStyleLbl="fgAcc2" presStyleIdx="0" presStyleCnt="2">
        <dgm:presLayoutVars>
          <dgm:chPref val="3"/>
        </dgm:presLayoutVars>
      </dgm:prSet>
      <dgm:spPr/>
    </dgm:pt>
    <dgm:pt modelId="{FEF2F488-F568-D042-9F5F-97FC01ED0AF9}" type="pres">
      <dgm:prSet presAssocID="{0C90AA95-CC29-40ED-A41E-15CD0F17D313}" presName="hierChild3" presStyleCnt="0"/>
      <dgm:spPr/>
    </dgm:pt>
    <dgm:pt modelId="{77F89D60-4213-2A4F-8D2C-F323C1EA6267}" type="pres">
      <dgm:prSet presAssocID="{568085A0-5605-4D1D-BE16-C4DC139CDAC3}" presName="Name10" presStyleLbl="parChTrans1D2" presStyleIdx="1" presStyleCnt="2"/>
      <dgm:spPr/>
    </dgm:pt>
    <dgm:pt modelId="{F54F6F37-8C10-1D49-B889-4893832631ED}" type="pres">
      <dgm:prSet presAssocID="{2F50EA25-DA66-4892-9BAE-1A628F83D1FE}" presName="hierRoot2" presStyleCnt="0"/>
      <dgm:spPr/>
    </dgm:pt>
    <dgm:pt modelId="{BE011233-95A4-C04D-861E-A6D581533A83}" type="pres">
      <dgm:prSet presAssocID="{2F50EA25-DA66-4892-9BAE-1A628F83D1FE}" presName="composite2" presStyleCnt="0"/>
      <dgm:spPr/>
    </dgm:pt>
    <dgm:pt modelId="{0BB59B41-41B2-A94A-9B47-B66A767FEC3F}" type="pres">
      <dgm:prSet presAssocID="{2F50EA25-DA66-4892-9BAE-1A628F83D1FE}" presName="background2" presStyleLbl="node2" presStyleIdx="1" presStyleCnt="2"/>
      <dgm:spPr>
        <a:solidFill>
          <a:schemeClr val="accent3">
            <a:lumMod val="50000"/>
          </a:schemeClr>
        </a:solidFill>
      </dgm:spPr>
    </dgm:pt>
    <dgm:pt modelId="{94FAEA29-805A-E046-9232-9FBF4EBDE501}" type="pres">
      <dgm:prSet presAssocID="{2F50EA25-DA66-4892-9BAE-1A628F83D1FE}" presName="text2" presStyleLbl="fgAcc2" presStyleIdx="1" presStyleCnt="2">
        <dgm:presLayoutVars>
          <dgm:chPref val="3"/>
        </dgm:presLayoutVars>
      </dgm:prSet>
      <dgm:spPr/>
    </dgm:pt>
    <dgm:pt modelId="{B99B280C-DB4D-114B-9DE9-E46151D6549F}" type="pres">
      <dgm:prSet presAssocID="{2F50EA25-DA66-4892-9BAE-1A628F83D1FE}" presName="hierChild3" presStyleCnt="0"/>
      <dgm:spPr/>
    </dgm:pt>
  </dgm:ptLst>
  <dgm:cxnLst>
    <dgm:cxn modelId="{0A79AF34-D76E-D24E-B000-610C583C8B9F}" type="presOf" srcId="{568085A0-5605-4D1D-BE16-C4DC139CDAC3}" destId="{77F89D60-4213-2A4F-8D2C-F323C1EA6267}" srcOrd="0" destOrd="0" presId="urn:microsoft.com/office/officeart/2005/8/layout/hierarchy1"/>
    <dgm:cxn modelId="{9BB0D057-D20A-482D-B5D3-0F2DCEB0F9E3}" srcId="{B76947B0-698F-4192-9A31-432709CDF10F}" destId="{2F50EA25-DA66-4892-9BAE-1A628F83D1FE}" srcOrd="1" destOrd="0" parTransId="{568085A0-5605-4D1D-BE16-C4DC139CDAC3}" sibTransId="{351A37D3-ED04-4EB7-92C7-A2B9503644B1}"/>
    <dgm:cxn modelId="{55F44A62-FE6D-B14E-A7D6-DD267DE03123}" type="presOf" srcId="{0C90AA95-CC29-40ED-A41E-15CD0F17D313}" destId="{AAECDCAF-F96E-384F-9051-1A0B19DB0EA6}" srcOrd="0" destOrd="0" presId="urn:microsoft.com/office/officeart/2005/8/layout/hierarchy1"/>
    <dgm:cxn modelId="{BAA1CC8B-48C1-7E43-9317-3A1DC73C901F}" type="presOf" srcId="{232B09B3-6150-4464-A332-9B9291EC697F}" destId="{5D514683-2D5C-9945-B1E5-600E554ED337}" srcOrd="0" destOrd="0" presId="urn:microsoft.com/office/officeart/2005/8/layout/hierarchy1"/>
    <dgm:cxn modelId="{342B438D-2961-40B4-A78A-CBBA0BA0CCD9}" srcId="{232B09B3-6150-4464-A332-9B9291EC697F}" destId="{B76947B0-698F-4192-9A31-432709CDF10F}" srcOrd="0" destOrd="0" parTransId="{C717D7DB-5B08-4262-A027-4C68FFDE121A}" sibTransId="{80F326D0-124F-4D15-A6C6-96309ADE583B}"/>
    <dgm:cxn modelId="{BA117A9C-C066-564C-AE1F-A35A286338EC}" type="presOf" srcId="{B76947B0-698F-4192-9A31-432709CDF10F}" destId="{8A25D347-0C12-C743-9ECD-CA1F4CE35643}" srcOrd="0" destOrd="0" presId="urn:microsoft.com/office/officeart/2005/8/layout/hierarchy1"/>
    <dgm:cxn modelId="{23B59BAF-DEEA-F949-A5FD-D616A5B0F15E}" type="presOf" srcId="{2F50EA25-DA66-4892-9BAE-1A628F83D1FE}" destId="{94FAEA29-805A-E046-9232-9FBF4EBDE501}" srcOrd="0" destOrd="0" presId="urn:microsoft.com/office/officeart/2005/8/layout/hierarchy1"/>
    <dgm:cxn modelId="{152F13B7-DB12-D84D-A6B0-50D1B37BDA4A}" type="presOf" srcId="{8A1C4D2B-5EB9-40F5-907B-BC3A124E2D53}" destId="{F8C451DD-C72F-7449-8705-8CA3DD795B18}" srcOrd="0" destOrd="0" presId="urn:microsoft.com/office/officeart/2005/8/layout/hierarchy1"/>
    <dgm:cxn modelId="{1E58E1C8-F5AC-4B70-ABDB-4D08872D5D4B}" srcId="{B76947B0-698F-4192-9A31-432709CDF10F}" destId="{0C90AA95-CC29-40ED-A41E-15CD0F17D313}" srcOrd="0" destOrd="0" parTransId="{8A1C4D2B-5EB9-40F5-907B-BC3A124E2D53}" sibTransId="{43391A2B-297B-4A38-80D3-3FA919D7A709}"/>
    <dgm:cxn modelId="{FD4E3911-4E4F-764E-920D-A5380368B38F}" type="presParOf" srcId="{5D514683-2D5C-9945-B1E5-600E554ED337}" destId="{203C0858-84E0-644A-9A1B-903BFB258B00}" srcOrd="0" destOrd="0" presId="urn:microsoft.com/office/officeart/2005/8/layout/hierarchy1"/>
    <dgm:cxn modelId="{DFB4D3EC-F982-C64F-BB56-5BBFA395D2A4}" type="presParOf" srcId="{203C0858-84E0-644A-9A1B-903BFB258B00}" destId="{72A54449-E87E-4443-8D87-39739C40147A}" srcOrd="0" destOrd="0" presId="urn:microsoft.com/office/officeart/2005/8/layout/hierarchy1"/>
    <dgm:cxn modelId="{6038AF2F-BB4E-A146-BE8D-EE1DF51783E4}" type="presParOf" srcId="{72A54449-E87E-4443-8D87-39739C40147A}" destId="{EF188B36-ABEE-C94C-B897-516FB2A3730A}" srcOrd="0" destOrd="0" presId="urn:microsoft.com/office/officeart/2005/8/layout/hierarchy1"/>
    <dgm:cxn modelId="{1CE28F8E-368D-9A49-89C7-7DA18F205C93}" type="presParOf" srcId="{72A54449-E87E-4443-8D87-39739C40147A}" destId="{8A25D347-0C12-C743-9ECD-CA1F4CE35643}" srcOrd="1" destOrd="0" presId="urn:microsoft.com/office/officeart/2005/8/layout/hierarchy1"/>
    <dgm:cxn modelId="{3F8B9252-82F3-564E-BDB6-B4F37C841B78}" type="presParOf" srcId="{203C0858-84E0-644A-9A1B-903BFB258B00}" destId="{68E82EC0-0BED-0242-BD6C-C473755B8765}" srcOrd="1" destOrd="0" presId="urn:microsoft.com/office/officeart/2005/8/layout/hierarchy1"/>
    <dgm:cxn modelId="{C89958C4-D2F0-EA4C-B670-5B1DE3D74360}" type="presParOf" srcId="{68E82EC0-0BED-0242-BD6C-C473755B8765}" destId="{F8C451DD-C72F-7449-8705-8CA3DD795B18}" srcOrd="0" destOrd="0" presId="urn:microsoft.com/office/officeart/2005/8/layout/hierarchy1"/>
    <dgm:cxn modelId="{6234EB49-E1E4-7E44-BEAD-4083EE650AA8}" type="presParOf" srcId="{68E82EC0-0BED-0242-BD6C-C473755B8765}" destId="{15E71AF2-E0D4-8843-9832-9955F81ECC98}" srcOrd="1" destOrd="0" presId="urn:microsoft.com/office/officeart/2005/8/layout/hierarchy1"/>
    <dgm:cxn modelId="{029CE838-25C4-4546-B166-E9B3DA426989}" type="presParOf" srcId="{15E71AF2-E0D4-8843-9832-9955F81ECC98}" destId="{AFCCDB18-6D0E-0A4A-8B34-53171543485F}" srcOrd="0" destOrd="0" presId="urn:microsoft.com/office/officeart/2005/8/layout/hierarchy1"/>
    <dgm:cxn modelId="{B849A2E7-9758-A143-A4D2-A6EAD32850CC}" type="presParOf" srcId="{AFCCDB18-6D0E-0A4A-8B34-53171543485F}" destId="{0F12C9D8-0403-4B40-9026-3D5AE41B9989}" srcOrd="0" destOrd="0" presId="urn:microsoft.com/office/officeart/2005/8/layout/hierarchy1"/>
    <dgm:cxn modelId="{1209979B-255B-204D-A9A7-F77868BBE05D}" type="presParOf" srcId="{AFCCDB18-6D0E-0A4A-8B34-53171543485F}" destId="{AAECDCAF-F96E-384F-9051-1A0B19DB0EA6}" srcOrd="1" destOrd="0" presId="urn:microsoft.com/office/officeart/2005/8/layout/hierarchy1"/>
    <dgm:cxn modelId="{9D7E3A53-99A9-D947-9499-2A178DC551A3}" type="presParOf" srcId="{15E71AF2-E0D4-8843-9832-9955F81ECC98}" destId="{FEF2F488-F568-D042-9F5F-97FC01ED0AF9}" srcOrd="1" destOrd="0" presId="urn:microsoft.com/office/officeart/2005/8/layout/hierarchy1"/>
    <dgm:cxn modelId="{B2ED17C5-8A7A-E247-B238-C54CA3F09FC8}" type="presParOf" srcId="{68E82EC0-0BED-0242-BD6C-C473755B8765}" destId="{77F89D60-4213-2A4F-8D2C-F323C1EA6267}" srcOrd="2" destOrd="0" presId="urn:microsoft.com/office/officeart/2005/8/layout/hierarchy1"/>
    <dgm:cxn modelId="{0C276DE2-7EB8-6C49-AB66-DC79F7782338}" type="presParOf" srcId="{68E82EC0-0BED-0242-BD6C-C473755B8765}" destId="{F54F6F37-8C10-1D49-B889-4893832631ED}" srcOrd="3" destOrd="0" presId="urn:microsoft.com/office/officeart/2005/8/layout/hierarchy1"/>
    <dgm:cxn modelId="{B1C8D9BB-655D-2943-9BC6-76E1ABE6ABC3}" type="presParOf" srcId="{F54F6F37-8C10-1D49-B889-4893832631ED}" destId="{BE011233-95A4-C04D-861E-A6D581533A83}" srcOrd="0" destOrd="0" presId="urn:microsoft.com/office/officeart/2005/8/layout/hierarchy1"/>
    <dgm:cxn modelId="{CFD6BA70-56F1-B540-89BD-CF138200F653}" type="presParOf" srcId="{BE011233-95A4-C04D-861E-A6D581533A83}" destId="{0BB59B41-41B2-A94A-9B47-B66A767FEC3F}" srcOrd="0" destOrd="0" presId="urn:microsoft.com/office/officeart/2005/8/layout/hierarchy1"/>
    <dgm:cxn modelId="{95832DE2-49A0-EF4A-A8FB-D41E723CFF9A}" type="presParOf" srcId="{BE011233-95A4-C04D-861E-A6D581533A83}" destId="{94FAEA29-805A-E046-9232-9FBF4EBDE501}" srcOrd="1" destOrd="0" presId="urn:microsoft.com/office/officeart/2005/8/layout/hierarchy1"/>
    <dgm:cxn modelId="{822B0510-51B1-3B4F-B03B-F37FB2B8A65D}" type="presParOf" srcId="{F54F6F37-8C10-1D49-B889-4893832631ED}" destId="{B99B280C-DB4D-114B-9DE9-E46151D6549F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5DC36A-328F-419A-BF7F-B7C5CC440B36}">
      <dsp:nvSpPr>
        <dsp:cNvPr id="0" name=""/>
        <dsp:cNvSpPr/>
      </dsp:nvSpPr>
      <dsp:spPr>
        <a:xfrm>
          <a:off x="0" y="1992"/>
          <a:ext cx="8520600" cy="903320"/>
        </a:xfrm>
        <a:prstGeom prst="roundRect">
          <a:avLst>
            <a:gd name="adj" fmla="val 10000"/>
          </a:avLst>
        </a:prstGeom>
        <a:solidFill>
          <a:schemeClr val="tx2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A534A80-D9F2-4EF9-8AC4-167830F0B28C}">
      <dsp:nvSpPr>
        <dsp:cNvPr id="0" name=""/>
        <dsp:cNvSpPr/>
      </dsp:nvSpPr>
      <dsp:spPr>
        <a:xfrm>
          <a:off x="273254" y="205239"/>
          <a:ext cx="497312" cy="49682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3D2E21-BF62-4AD8-9055-A6F12B62A12A}">
      <dsp:nvSpPr>
        <dsp:cNvPr id="0" name=""/>
        <dsp:cNvSpPr/>
      </dsp:nvSpPr>
      <dsp:spPr>
        <a:xfrm>
          <a:off x="1043821" y="1992"/>
          <a:ext cx="7460703" cy="931549"/>
        </a:xfrm>
        <a:prstGeom prst="rect">
          <a:avLst/>
        </a:prstGeom>
        <a:solidFill>
          <a:schemeClr val="accent1">
            <a:lumMod val="60000"/>
            <a:lumOff val="4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589" tIns="98589" rIns="98589" bIns="98589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latin typeface="Arial"/>
              <a:ea typeface="+mn-ea"/>
              <a:cs typeface="+mn-cs"/>
            </a:rPr>
            <a:t>The Challenge:</a:t>
          </a:r>
          <a:br>
            <a:rPr lang="en-GB" sz="1400" b="0" kern="1200" dirty="0">
              <a:latin typeface="Arial"/>
              <a:ea typeface="+mn-ea"/>
              <a:cs typeface="+mn-cs"/>
            </a:rPr>
          </a:br>
          <a:r>
            <a:rPr lang="en-GB" sz="1400" b="0" kern="12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ea typeface="+mn-ea"/>
              <a:cs typeface="+mn-cs"/>
            </a:rPr>
            <a:t>Universities support hundreds of student </a:t>
          </a:r>
          <a:r>
            <a:rPr lang="en-GB" sz="1400" b="0" kern="1200" dirty="0" err="1">
              <a:solidFill>
                <a:schemeClr val="tx1">
                  <a:lumMod val="75000"/>
                  <a:lumOff val="25000"/>
                </a:schemeClr>
              </a:solidFill>
              <a:latin typeface="Arial"/>
              <a:ea typeface="+mn-ea"/>
              <a:cs typeface="+mn-cs"/>
            </a:rPr>
            <a:t>startups</a:t>
          </a:r>
          <a:r>
            <a:rPr lang="en-GB" sz="1400" b="0" kern="12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ea typeface="+mn-ea"/>
              <a:cs typeface="+mn-cs"/>
            </a:rPr>
            <a:t> each year, but only a fraction succeed. It remains unclear which factors - team structure, innovation, funding, or mentorship have the greatest impact on success.</a:t>
          </a:r>
          <a:endParaRPr lang="en-US" sz="1400" b="0" kern="1200" dirty="0">
            <a:solidFill>
              <a:schemeClr val="tx1">
                <a:lumMod val="75000"/>
                <a:lumOff val="25000"/>
              </a:schemeClr>
            </a:solidFill>
            <a:latin typeface="Arial"/>
            <a:ea typeface="+mn-ea"/>
            <a:cs typeface="+mn-cs"/>
          </a:endParaRPr>
        </a:p>
      </dsp:txBody>
      <dsp:txXfrm>
        <a:off x="1043821" y="1992"/>
        <a:ext cx="7460703" cy="931549"/>
      </dsp:txXfrm>
    </dsp:sp>
    <dsp:sp modelId="{52C538F1-3A06-42E0-972E-83B1D0F0AE85}">
      <dsp:nvSpPr>
        <dsp:cNvPr id="0" name=""/>
        <dsp:cNvSpPr/>
      </dsp:nvSpPr>
      <dsp:spPr>
        <a:xfrm>
          <a:off x="0" y="1166429"/>
          <a:ext cx="8520600" cy="903320"/>
        </a:xfrm>
        <a:prstGeom prst="roundRect">
          <a:avLst>
            <a:gd name="adj" fmla="val 10000"/>
          </a:avLst>
        </a:prstGeom>
        <a:solidFill>
          <a:schemeClr val="bg1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D7EABFF-ED8F-43AA-8083-BCB5041B3674}">
      <dsp:nvSpPr>
        <dsp:cNvPr id="0" name=""/>
        <dsp:cNvSpPr/>
      </dsp:nvSpPr>
      <dsp:spPr>
        <a:xfrm>
          <a:off x="273254" y="1369676"/>
          <a:ext cx="497312" cy="49682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25C7C0B-9431-4196-B33A-1682D66686C8}">
      <dsp:nvSpPr>
        <dsp:cNvPr id="0" name=""/>
        <dsp:cNvSpPr/>
      </dsp:nvSpPr>
      <dsp:spPr>
        <a:xfrm>
          <a:off x="1043821" y="1166429"/>
          <a:ext cx="7460703" cy="931549"/>
        </a:xfrm>
        <a:prstGeom prst="rect">
          <a:avLst/>
        </a:prstGeom>
        <a:solidFill>
          <a:schemeClr val="accent1">
            <a:lumMod val="60000"/>
            <a:lumOff val="4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589" tIns="98589" rIns="98589" bIns="98589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Arial"/>
              <a:ea typeface="+mn-ea"/>
              <a:cs typeface="+mn-cs"/>
            </a:rPr>
            <a:t>Project Objective:</a:t>
          </a:r>
          <a:br>
            <a:rPr lang="en-GB" sz="1400" b="0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Arial"/>
              <a:ea typeface="+mn-ea"/>
              <a:cs typeface="+mn-cs"/>
            </a:rPr>
          </a:br>
          <a:r>
            <a:rPr lang="en-GB" sz="1400" b="0" kern="12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ea typeface="+mn-ea"/>
              <a:cs typeface="+mn-cs"/>
            </a:rPr>
            <a:t>Build a machine-learning model that predicts start-up success and identifies the most influential drivers.</a:t>
          </a:r>
          <a:endParaRPr lang="en-US" sz="1400" b="0" kern="1200" dirty="0">
            <a:solidFill>
              <a:schemeClr val="tx1">
                <a:lumMod val="75000"/>
                <a:lumOff val="25000"/>
              </a:schemeClr>
            </a:solidFill>
            <a:latin typeface="Arial"/>
            <a:ea typeface="+mn-ea"/>
            <a:cs typeface="+mn-cs"/>
          </a:endParaRPr>
        </a:p>
      </dsp:txBody>
      <dsp:txXfrm>
        <a:off x="1043821" y="1166429"/>
        <a:ext cx="7460703" cy="931549"/>
      </dsp:txXfrm>
    </dsp:sp>
    <dsp:sp modelId="{72F461D1-392F-4EFE-A26B-516578E205B0}">
      <dsp:nvSpPr>
        <dsp:cNvPr id="0" name=""/>
        <dsp:cNvSpPr/>
      </dsp:nvSpPr>
      <dsp:spPr>
        <a:xfrm>
          <a:off x="0" y="2330866"/>
          <a:ext cx="8520600" cy="903320"/>
        </a:xfrm>
        <a:prstGeom prst="roundRect">
          <a:avLst>
            <a:gd name="adj" fmla="val 10000"/>
          </a:avLst>
        </a:prstGeom>
        <a:solidFill>
          <a:schemeClr val="bg1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22E7420-5091-4637-BC2E-59A43B50FCDE}">
      <dsp:nvSpPr>
        <dsp:cNvPr id="0" name=""/>
        <dsp:cNvSpPr/>
      </dsp:nvSpPr>
      <dsp:spPr>
        <a:xfrm>
          <a:off x="273254" y="2534113"/>
          <a:ext cx="497312" cy="49682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8B9774-E06A-4181-AF8B-E9F4D01479D6}">
      <dsp:nvSpPr>
        <dsp:cNvPr id="0" name=""/>
        <dsp:cNvSpPr/>
      </dsp:nvSpPr>
      <dsp:spPr>
        <a:xfrm>
          <a:off x="1043821" y="2330866"/>
          <a:ext cx="7460703" cy="931549"/>
        </a:xfrm>
        <a:prstGeom prst="rect">
          <a:avLst/>
        </a:prstGeom>
        <a:solidFill>
          <a:schemeClr val="accent1">
            <a:lumMod val="60000"/>
            <a:lumOff val="4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589" tIns="98589" rIns="98589" bIns="98589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/>
            <a:t>Outcome:</a:t>
          </a:r>
          <a:br>
            <a:rPr lang="en-GB" sz="1400" kern="1200" dirty="0"/>
          </a:br>
          <a:r>
            <a:rPr lang="en-GB" sz="1400" kern="1200" dirty="0">
              <a:solidFill>
                <a:schemeClr val="tx1">
                  <a:lumMod val="75000"/>
                  <a:lumOff val="25000"/>
                </a:schemeClr>
              </a:solidFill>
            </a:rPr>
            <a:t>Enable institutions to improve mentoring, funding allocation, and incubation strategies using data-driven insights.</a:t>
          </a:r>
          <a:endParaRPr lang="en-US" sz="1400" kern="1200" dirty="0">
            <a:solidFill>
              <a:schemeClr val="tx1">
                <a:lumMod val="75000"/>
                <a:lumOff val="25000"/>
              </a:schemeClr>
            </a:solidFill>
          </a:endParaRPr>
        </a:p>
      </dsp:txBody>
      <dsp:txXfrm>
        <a:off x="1043821" y="2330866"/>
        <a:ext cx="7460703" cy="93154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230EC67-54AE-4907-BAEE-E47C86DCB179}">
      <dsp:nvSpPr>
        <dsp:cNvPr id="0" name=""/>
        <dsp:cNvSpPr/>
      </dsp:nvSpPr>
      <dsp:spPr>
        <a:xfrm>
          <a:off x="0" y="1021"/>
          <a:ext cx="7671410" cy="435395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3F1466A-7DE8-47AC-9D3B-07473A24BA44}">
      <dsp:nvSpPr>
        <dsp:cNvPr id="0" name=""/>
        <dsp:cNvSpPr/>
      </dsp:nvSpPr>
      <dsp:spPr>
        <a:xfrm>
          <a:off x="131707" y="98985"/>
          <a:ext cx="239467" cy="23946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E864F25-8F13-4F13-95A6-F10FCF2D3DB4}">
      <dsp:nvSpPr>
        <dsp:cNvPr id="0" name=""/>
        <dsp:cNvSpPr/>
      </dsp:nvSpPr>
      <dsp:spPr>
        <a:xfrm>
          <a:off x="502881" y="1021"/>
          <a:ext cx="7168528" cy="4353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6079" tIns="46079" rIns="46079" bIns="46079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Records		: ~2,100 student startup projects</a:t>
          </a:r>
        </a:p>
      </dsp:txBody>
      <dsp:txXfrm>
        <a:off x="502881" y="1021"/>
        <a:ext cx="7168528" cy="435395"/>
      </dsp:txXfrm>
    </dsp:sp>
    <dsp:sp modelId="{92ECEF72-7B3B-4C0C-A963-6685755C4E6B}">
      <dsp:nvSpPr>
        <dsp:cNvPr id="0" name=""/>
        <dsp:cNvSpPr/>
      </dsp:nvSpPr>
      <dsp:spPr>
        <a:xfrm>
          <a:off x="0" y="545265"/>
          <a:ext cx="7671410" cy="435395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116CEAD-1EE0-44BC-A214-8BE8A90D9FF9}">
      <dsp:nvSpPr>
        <dsp:cNvPr id="0" name=""/>
        <dsp:cNvSpPr/>
      </dsp:nvSpPr>
      <dsp:spPr>
        <a:xfrm>
          <a:off x="131707" y="643229"/>
          <a:ext cx="239467" cy="23946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622CEE5-4485-4E9B-A345-02C31E321107}">
      <dsp:nvSpPr>
        <dsp:cNvPr id="0" name=""/>
        <dsp:cNvSpPr/>
      </dsp:nvSpPr>
      <dsp:spPr>
        <a:xfrm>
          <a:off x="502881" y="545265"/>
          <a:ext cx="7168528" cy="4353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6079" tIns="46079" rIns="46079" bIns="46079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Features		: 16 columns</a:t>
          </a:r>
        </a:p>
      </dsp:txBody>
      <dsp:txXfrm>
        <a:off x="502881" y="545265"/>
        <a:ext cx="7168528" cy="435395"/>
      </dsp:txXfrm>
    </dsp:sp>
    <dsp:sp modelId="{1CCD6B55-B996-41CF-8D52-A234F1563F05}">
      <dsp:nvSpPr>
        <dsp:cNvPr id="0" name=""/>
        <dsp:cNvSpPr/>
      </dsp:nvSpPr>
      <dsp:spPr>
        <a:xfrm>
          <a:off x="0" y="1089509"/>
          <a:ext cx="7671410" cy="435395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1C99C9D-0CB0-47AB-9535-69840DF09425}">
      <dsp:nvSpPr>
        <dsp:cNvPr id="0" name=""/>
        <dsp:cNvSpPr/>
      </dsp:nvSpPr>
      <dsp:spPr>
        <a:xfrm>
          <a:off x="131707" y="1187473"/>
          <a:ext cx="239467" cy="23946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FFF063-94FF-46B2-951E-078ACBBF23DF}">
      <dsp:nvSpPr>
        <dsp:cNvPr id="0" name=""/>
        <dsp:cNvSpPr/>
      </dsp:nvSpPr>
      <dsp:spPr>
        <a:xfrm>
          <a:off x="502881" y="1089509"/>
          <a:ext cx="7168528" cy="4353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6079" tIns="46079" rIns="46079" bIns="46079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File Size		: ~175kb (CSV format)</a:t>
          </a:r>
        </a:p>
      </dsp:txBody>
      <dsp:txXfrm>
        <a:off x="502881" y="1089509"/>
        <a:ext cx="7168528" cy="435395"/>
      </dsp:txXfrm>
    </dsp:sp>
    <dsp:sp modelId="{FE856C6E-04A0-47DE-AD29-2F22C701FE0E}">
      <dsp:nvSpPr>
        <dsp:cNvPr id="0" name=""/>
        <dsp:cNvSpPr/>
      </dsp:nvSpPr>
      <dsp:spPr>
        <a:xfrm>
          <a:off x="0" y="1633753"/>
          <a:ext cx="7671410" cy="435395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45BB1FD-C0D1-4A10-83F8-661DA0153F6A}">
      <dsp:nvSpPr>
        <dsp:cNvPr id="0" name=""/>
        <dsp:cNvSpPr/>
      </dsp:nvSpPr>
      <dsp:spPr>
        <a:xfrm>
          <a:off x="131707" y="1731717"/>
          <a:ext cx="239467" cy="23946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D2ED3E-5BC8-49EF-B5D4-F7F433256666}">
      <dsp:nvSpPr>
        <dsp:cNvPr id="0" name=""/>
        <dsp:cNvSpPr/>
      </dsp:nvSpPr>
      <dsp:spPr>
        <a:xfrm>
          <a:off x="502881" y="1633753"/>
          <a:ext cx="7168528" cy="4353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6079" tIns="46079" rIns="46079" bIns="46079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Time Period		: 2019–2023</a:t>
          </a:r>
        </a:p>
      </dsp:txBody>
      <dsp:txXfrm>
        <a:off x="502881" y="1633753"/>
        <a:ext cx="7168528" cy="435395"/>
      </dsp:txXfrm>
    </dsp:sp>
    <dsp:sp modelId="{AD5C41F3-D910-4082-8C23-00DA2952A18A}">
      <dsp:nvSpPr>
        <dsp:cNvPr id="0" name=""/>
        <dsp:cNvSpPr/>
      </dsp:nvSpPr>
      <dsp:spPr>
        <a:xfrm>
          <a:off x="0" y="2177997"/>
          <a:ext cx="7671410" cy="435395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97AEFA5-1FC4-4C94-8A8A-8F841BAA0DB0}">
      <dsp:nvSpPr>
        <dsp:cNvPr id="0" name=""/>
        <dsp:cNvSpPr/>
      </dsp:nvSpPr>
      <dsp:spPr>
        <a:xfrm>
          <a:off x="131707" y="2275961"/>
          <a:ext cx="239467" cy="239467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BB5F49-5ADB-404D-AA2A-A92BF73BB760}">
      <dsp:nvSpPr>
        <dsp:cNvPr id="0" name=""/>
        <dsp:cNvSpPr/>
      </dsp:nvSpPr>
      <dsp:spPr>
        <a:xfrm>
          <a:off x="502881" y="2177997"/>
          <a:ext cx="7168528" cy="4353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6079" tIns="46079" rIns="46079" bIns="46079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Observation Unit	: Each record represents one student start-up project.</a:t>
          </a:r>
        </a:p>
      </dsp:txBody>
      <dsp:txXfrm>
        <a:off x="502881" y="2177997"/>
        <a:ext cx="7168528" cy="435395"/>
      </dsp:txXfrm>
    </dsp:sp>
    <dsp:sp modelId="{1EC80F55-9064-484B-8373-5069DE9375E4}">
      <dsp:nvSpPr>
        <dsp:cNvPr id="0" name=""/>
        <dsp:cNvSpPr/>
      </dsp:nvSpPr>
      <dsp:spPr>
        <a:xfrm>
          <a:off x="0" y="2722241"/>
          <a:ext cx="7671410" cy="435395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A420A5A-DEF3-498B-84CC-766AB9E68C69}">
      <dsp:nvSpPr>
        <dsp:cNvPr id="0" name=""/>
        <dsp:cNvSpPr/>
      </dsp:nvSpPr>
      <dsp:spPr>
        <a:xfrm>
          <a:off x="131707" y="2820205"/>
          <a:ext cx="239467" cy="239467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C082777-876B-451E-9715-CADAE2AA444B}">
      <dsp:nvSpPr>
        <dsp:cNvPr id="0" name=""/>
        <dsp:cNvSpPr/>
      </dsp:nvSpPr>
      <dsp:spPr>
        <a:xfrm>
          <a:off x="502881" y="2722241"/>
          <a:ext cx="7168528" cy="4353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6079" tIns="46079" rIns="46079" bIns="46079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Source		            : </a:t>
          </a:r>
          <a:r>
            <a:rPr lang="en-US" sz="1600" kern="1200" dirty="0">
              <a:hlinkClick xmlns:r="http://schemas.openxmlformats.org/officeDocument/2006/relationships" r:id="rId13"/>
            </a:rPr>
            <a:t>Student Startup Success Dataset</a:t>
          </a:r>
          <a:r>
            <a:rPr lang="en-US" sz="1600" kern="1200" dirty="0"/>
            <a:t> (Kaggle)</a:t>
          </a:r>
        </a:p>
      </dsp:txBody>
      <dsp:txXfrm>
        <a:off x="502881" y="2722241"/>
        <a:ext cx="7168528" cy="43539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F89D60-4213-2A4F-8D2C-F323C1EA6267}">
      <dsp:nvSpPr>
        <dsp:cNvPr id="0" name=""/>
        <dsp:cNvSpPr/>
      </dsp:nvSpPr>
      <dsp:spPr>
        <a:xfrm>
          <a:off x="1536239" y="574897"/>
          <a:ext cx="553033" cy="26319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9358"/>
              </a:lnTo>
              <a:lnTo>
                <a:pt x="553033" y="179358"/>
              </a:lnTo>
              <a:lnTo>
                <a:pt x="553033" y="263193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8C451DD-C72F-7449-8705-8CA3DD795B18}">
      <dsp:nvSpPr>
        <dsp:cNvPr id="0" name=""/>
        <dsp:cNvSpPr/>
      </dsp:nvSpPr>
      <dsp:spPr>
        <a:xfrm>
          <a:off x="983205" y="574897"/>
          <a:ext cx="553033" cy="263193"/>
        </a:xfrm>
        <a:custGeom>
          <a:avLst/>
          <a:gdLst/>
          <a:ahLst/>
          <a:cxnLst/>
          <a:rect l="0" t="0" r="0" b="0"/>
          <a:pathLst>
            <a:path>
              <a:moveTo>
                <a:pt x="553033" y="0"/>
              </a:moveTo>
              <a:lnTo>
                <a:pt x="553033" y="179358"/>
              </a:lnTo>
              <a:lnTo>
                <a:pt x="0" y="179358"/>
              </a:lnTo>
              <a:lnTo>
                <a:pt x="0" y="263193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F188B36-ABEE-C94C-B897-516FB2A3730A}">
      <dsp:nvSpPr>
        <dsp:cNvPr id="0" name=""/>
        <dsp:cNvSpPr/>
      </dsp:nvSpPr>
      <dsp:spPr>
        <a:xfrm>
          <a:off x="1083757" y="245"/>
          <a:ext cx="904964" cy="574652"/>
        </a:xfrm>
        <a:prstGeom prst="roundRect">
          <a:avLst>
            <a:gd name="adj" fmla="val 10000"/>
          </a:avLst>
        </a:prstGeom>
        <a:solidFill>
          <a:schemeClr val="accent3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25D347-0C12-C743-9ECD-CA1F4CE35643}">
      <dsp:nvSpPr>
        <dsp:cNvPr id="0" name=""/>
        <dsp:cNvSpPr/>
      </dsp:nvSpPr>
      <dsp:spPr>
        <a:xfrm>
          <a:off x="1184308" y="95769"/>
          <a:ext cx="904964" cy="57465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b="1" kern="1200" dirty="0"/>
            <a:t>Models Evaluated</a:t>
          </a:r>
          <a:endParaRPr lang="en-US" sz="1100" kern="1200" dirty="0"/>
        </a:p>
      </dsp:txBody>
      <dsp:txXfrm>
        <a:off x="1201139" y="112600"/>
        <a:ext cx="871302" cy="540990"/>
      </dsp:txXfrm>
    </dsp:sp>
    <dsp:sp modelId="{0F12C9D8-0403-4B40-9026-3D5AE41B9989}">
      <dsp:nvSpPr>
        <dsp:cNvPr id="0" name=""/>
        <dsp:cNvSpPr/>
      </dsp:nvSpPr>
      <dsp:spPr>
        <a:xfrm>
          <a:off x="530723" y="838091"/>
          <a:ext cx="904964" cy="574652"/>
        </a:xfrm>
        <a:prstGeom prst="roundRect">
          <a:avLst>
            <a:gd name="adj" fmla="val 10000"/>
          </a:avLst>
        </a:prstGeom>
        <a:solidFill>
          <a:schemeClr val="accent3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AECDCAF-F96E-384F-9051-1A0B19DB0EA6}">
      <dsp:nvSpPr>
        <dsp:cNvPr id="0" name=""/>
        <dsp:cNvSpPr/>
      </dsp:nvSpPr>
      <dsp:spPr>
        <a:xfrm>
          <a:off x="631274" y="933615"/>
          <a:ext cx="904964" cy="57465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/>
            <a:t>Logistic Regression (LR)</a:t>
          </a:r>
          <a:endParaRPr lang="en-US" sz="1100" kern="1200"/>
        </a:p>
      </dsp:txBody>
      <dsp:txXfrm>
        <a:off x="648105" y="950446"/>
        <a:ext cx="871302" cy="540990"/>
      </dsp:txXfrm>
    </dsp:sp>
    <dsp:sp modelId="{0BB59B41-41B2-A94A-9B47-B66A767FEC3F}">
      <dsp:nvSpPr>
        <dsp:cNvPr id="0" name=""/>
        <dsp:cNvSpPr/>
      </dsp:nvSpPr>
      <dsp:spPr>
        <a:xfrm>
          <a:off x="1636790" y="838091"/>
          <a:ext cx="904964" cy="574652"/>
        </a:xfrm>
        <a:prstGeom prst="roundRect">
          <a:avLst>
            <a:gd name="adj" fmla="val 10000"/>
          </a:avLst>
        </a:prstGeom>
        <a:solidFill>
          <a:schemeClr val="accent3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FAEA29-805A-E046-9232-9FBF4EBDE501}">
      <dsp:nvSpPr>
        <dsp:cNvPr id="0" name=""/>
        <dsp:cNvSpPr/>
      </dsp:nvSpPr>
      <dsp:spPr>
        <a:xfrm>
          <a:off x="1737342" y="933615"/>
          <a:ext cx="904964" cy="57465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/>
            <a:t>Random Forest (RF) </a:t>
          </a:r>
          <a:endParaRPr lang="en-US" sz="1100" kern="1200"/>
        </a:p>
      </dsp:txBody>
      <dsp:txXfrm>
        <a:off x="1754173" y="950446"/>
        <a:ext cx="871302" cy="54099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bf01cd2f7c_1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bf01cd2f7c_1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32461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42018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47137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3819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72966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21484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62291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22836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624097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5262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f2ea794c30_0_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1f2ea794c30_0_1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173366352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829146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2bf13c37787_1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2bf13c37787_1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12549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31079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f2ea794c30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1f2ea794c30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59998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827235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40662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f2ea794c30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1f2ea794c30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">
  <p:cSld name="TITLE_1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5" name="Google Shape;55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13"/>
          <p:cNvPicPr preferRelativeResize="0"/>
          <p:nvPr/>
        </p:nvPicPr>
        <p:blipFill rotWithShape="1">
          <a:blip r:embed="rId3">
            <a:alphaModFix/>
          </a:blip>
          <a:srcRect t="30619" b="30976"/>
          <a:stretch/>
        </p:blipFill>
        <p:spPr>
          <a:xfrm>
            <a:off x="29900" y="1971804"/>
            <a:ext cx="3406871" cy="101100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 txBox="1"/>
          <p:nvPr/>
        </p:nvSpPr>
        <p:spPr>
          <a:xfrm>
            <a:off x="4257625" y="2077900"/>
            <a:ext cx="4574400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i="1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NAME OF YOUR EVENT 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8" name="Google Shape;58;p13"/>
          <p:cNvSpPr txBox="1"/>
          <p:nvPr/>
        </p:nvSpPr>
        <p:spPr>
          <a:xfrm>
            <a:off x="4223350" y="2431225"/>
            <a:ext cx="4574400" cy="3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DATE OF YOUR EVENT</a:t>
            </a:r>
            <a:endParaRPr sz="21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2">
  <p:cSld name="TITLE_2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1" name="Google Shape;61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4"/>
          <p:cNvPicPr preferRelativeResize="0"/>
          <p:nvPr/>
        </p:nvPicPr>
        <p:blipFill rotWithShape="1">
          <a:blip r:embed="rId3">
            <a:alphaModFix/>
          </a:blip>
          <a:srcRect t="30619" b="30976"/>
          <a:stretch/>
        </p:blipFill>
        <p:spPr>
          <a:xfrm>
            <a:off x="29900" y="1971804"/>
            <a:ext cx="3406871" cy="101100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4"/>
          <p:cNvSpPr txBox="1"/>
          <p:nvPr/>
        </p:nvSpPr>
        <p:spPr>
          <a:xfrm>
            <a:off x="4257625" y="2077900"/>
            <a:ext cx="4574400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i="1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NAME OF YOUR EVENT 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4" name="Google Shape;64;p14"/>
          <p:cNvSpPr txBox="1"/>
          <p:nvPr/>
        </p:nvSpPr>
        <p:spPr>
          <a:xfrm>
            <a:off x="4223350" y="2431225"/>
            <a:ext cx="4574400" cy="3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DATE OF YOUR EVENT</a:t>
            </a:r>
            <a:endParaRPr sz="21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74" name="Google Shape;74;p16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75" name="Google Shape;75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7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8" name="Google Shape;78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8"/>
          <p:cNvSpPr txBox="1">
            <a:spLocks noGrp="1"/>
          </p:cNvSpPr>
          <p:nvPr>
            <p:ph type="title"/>
          </p:nvPr>
        </p:nvSpPr>
        <p:spPr>
          <a:xfrm>
            <a:off x="311700" y="6497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8"/>
          <p:cNvSpPr txBox="1">
            <a:spLocks noGrp="1"/>
          </p:cNvSpPr>
          <p:nvPr>
            <p:ph type="body" idx="1"/>
          </p:nvPr>
        </p:nvSpPr>
        <p:spPr>
          <a:xfrm>
            <a:off x="311700" y="122245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2" name="Google Shape;82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9"/>
          <p:cNvSpPr txBox="1">
            <a:spLocks noGrp="1"/>
          </p:cNvSpPr>
          <p:nvPr>
            <p:ph type="title"/>
          </p:nvPr>
        </p:nvSpPr>
        <p:spPr>
          <a:xfrm>
            <a:off x="311700" y="6497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86" name="Google Shape;86;p19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87" name="Google Shape;87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0"/>
          <p:cNvSpPr txBox="1">
            <a:spLocks noGrp="1"/>
          </p:cNvSpPr>
          <p:nvPr>
            <p:ph type="title"/>
          </p:nvPr>
        </p:nvSpPr>
        <p:spPr>
          <a:xfrm>
            <a:off x="311700" y="6497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1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3" name="Google Shape;93;p21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94" name="Google Shape;94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2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97" name="Google Shape;97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311700" y="6497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311700" y="122245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3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23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01" name="Google Shape;101;p23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02" name="Google Shape;102;p23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3" name="Google Shape;103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4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106" name="Google Shape;106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5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09" name="Google Shape;109;p25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10" name="Google Shape;110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311700" y="6497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311700" y="6497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7" name="Google Shape;37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6" name="Google Shape;46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9" name="Google Shape;49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0" name="Google Shape;50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8159445" y="4144200"/>
            <a:ext cx="984551" cy="9993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311700" y="6497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311700" y="1222450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"/>
              <a:buChar char="●"/>
              <a:defRPr sz="1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○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■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●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○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■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●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○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Inter"/>
              <a:buChar char="■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" name="Google Shape;10;p1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0" y="0"/>
            <a:ext cx="9144000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1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388600" y="65336"/>
            <a:ext cx="1913424" cy="440825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5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8159445" y="4144200"/>
            <a:ext cx="984551" cy="99930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5"/>
          <p:cNvSpPr txBox="1">
            <a:spLocks noGrp="1"/>
          </p:cNvSpPr>
          <p:nvPr>
            <p:ph type="title"/>
          </p:nvPr>
        </p:nvSpPr>
        <p:spPr>
          <a:xfrm>
            <a:off x="311700" y="6497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sz="28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68" name="Google Shape;68;p15"/>
          <p:cNvSpPr txBox="1">
            <a:spLocks noGrp="1"/>
          </p:cNvSpPr>
          <p:nvPr>
            <p:ph type="body" idx="1"/>
          </p:nvPr>
        </p:nvSpPr>
        <p:spPr>
          <a:xfrm>
            <a:off x="311700" y="1222450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"/>
              <a:buChar char="●"/>
              <a:defRPr sz="1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○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■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●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○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■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●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○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Inter"/>
              <a:buChar char="■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69" name="Google Shape;69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0" name="Google Shape;70;p15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0" y="0"/>
            <a:ext cx="9144000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5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388600" y="65336"/>
            <a:ext cx="1913424" cy="440825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hyperlink" Target="mailto:n206@umbc.edu" TargetMode="Externa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34.pn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27"/>
          <p:cNvPicPr preferRelativeResize="0"/>
          <p:nvPr/>
        </p:nvPicPr>
        <p:blipFill rotWithShape="1">
          <a:blip r:embed="rId4">
            <a:alphaModFix/>
          </a:blip>
          <a:srcRect t="30619" b="30976"/>
          <a:stretch/>
        </p:blipFill>
        <p:spPr>
          <a:xfrm>
            <a:off x="29900" y="1971804"/>
            <a:ext cx="3406871" cy="1011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7"/>
          <p:cNvSpPr txBox="1"/>
          <p:nvPr/>
        </p:nvSpPr>
        <p:spPr>
          <a:xfrm>
            <a:off x="4216525" y="2127650"/>
            <a:ext cx="4652700" cy="7937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Inter Black"/>
                <a:cs typeface="Times New Roman" panose="02020603050405020304" pitchFamily="18" charset="0"/>
                <a:sym typeface="Inter Black"/>
              </a:rPr>
              <a:t>Student Start-up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Inter Black"/>
                <a:cs typeface="Times New Roman" panose="02020603050405020304" pitchFamily="18" charset="0"/>
                <a:sym typeface="Inter Black"/>
              </a:rPr>
              <a:t>Success Analysis </a:t>
            </a:r>
            <a:endParaRPr lang="en-GB" sz="3200" b="1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Inter Black"/>
              <a:cs typeface="Times New Roman" panose="02020603050405020304" pitchFamily="18" charset="0"/>
            </a:endParaRPr>
          </a:p>
        </p:txBody>
      </p:sp>
      <p:sp>
        <p:nvSpPr>
          <p:cNvPr id="120" name="Google Shape;120;p27"/>
          <p:cNvSpPr txBox="1"/>
          <p:nvPr/>
        </p:nvSpPr>
        <p:spPr>
          <a:xfrm>
            <a:off x="4542925" y="3294494"/>
            <a:ext cx="3999900" cy="1475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Inter"/>
                <a:ea typeface="Inter"/>
                <a:cs typeface="Inter"/>
                <a:sym typeface="Inter"/>
              </a:rPr>
              <a:t>FINAL PROJECT PRESENTATION</a:t>
            </a: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Inter"/>
                <a:ea typeface="Inter"/>
                <a:cs typeface="Inter"/>
                <a:sym typeface="Inter"/>
              </a:rPr>
              <a:t>DATA 606</a:t>
            </a: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Inter"/>
                <a:ea typeface="Inter"/>
                <a:cs typeface="Inter"/>
                <a:sym typeface="Inter"/>
              </a:rPr>
              <a:t>NIRVIKA RAJENDRA</a:t>
            </a: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Inter"/>
                <a:ea typeface="Inter"/>
                <a:cs typeface="Inter"/>
                <a:sym typeface="Inter"/>
                <a:hlinkClick r:id="rId5"/>
              </a:rPr>
              <a:t>n206@umbc.edu</a:t>
            </a:r>
            <a:endParaRPr lang="en-US" sz="1200" dirty="0">
              <a:latin typeface="Inter"/>
              <a:ea typeface="Inter"/>
              <a:cs typeface="Inter"/>
              <a:sym typeface="Inter"/>
            </a:endParaRPr>
          </a:p>
          <a:p>
            <a:pPr algn="ctr">
              <a:lnSpc>
                <a:spcPct val="115000"/>
              </a:lnSpc>
            </a:pPr>
            <a:r>
              <a:rPr lang="en-GB" sz="1200" dirty="0">
                <a:latin typeface="Inter"/>
                <a:ea typeface="Inter"/>
              </a:rPr>
              <a:t>PREPARED FOR: </a:t>
            </a:r>
            <a:r>
              <a:rPr lang="en-GB" sz="1200" dirty="0" err="1">
                <a:latin typeface="Inter"/>
                <a:ea typeface="Inter"/>
              </a:rPr>
              <a:t>Dr.</a:t>
            </a:r>
            <a:r>
              <a:rPr lang="en-GB" sz="1200" dirty="0">
                <a:latin typeface="Inter"/>
                <a:ea typeface="Inter"/>
              </a:rPr>
              <a:t> </a:t>
            </a:r>
            <a:r>
              <a:rPr lang="en-GB" sz="1200" dirty="0" err="1">
                <a:latin typeface="Inter"/>
                <a:ea typeface="Inter"/>
              </a:rPr>
              <a:t>Chaojie</a:t>
            </a:r>
            <a:r>
              <a:rPr lang="en-GB" sz="1200" dirty="0">
                <a:latin typeface="Inter"/>
                <a:ea typeface="Inter"/>
              </a:rPr>
              <a:t> (Jay) Wang</a:t>
            </a:r>
            <a:endParaRPr lang="en-US" sz="1200" dirty="0">
              <a:latin typeface="Inter"/>
              <a:ea typeface="Inter"/>
              <a:sym typeface="Playfair Display Italics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>
              <a:latin typeface="Inter"/>
              <a:ea typeface="Inter"/>
              <a:sym typeface="Inter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>
              <a:latin typeface="Inter"/>
              <a:ea typeface="Inter"/>
              <a:cs typeface="Inter"/>
              <a:sym typeface="Inter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7B42A1-C001-A246-3BC0-8534E1A049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Business Model Score&#10;">
            <a:extLst>
              <a:ext uri="{FF2B5EF4-FFF2-40B4-BE49-F238E27FC236}">
                <a16:creationId xmlns:a16="http://schemas.microsoft.com/office/drawing/2014/main" id="{7E8B50B9-B8F1-B32A-FCFC-0AE9FD6E31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774" y="637003"/>
            <a:ext cx="6712482" cy="2261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Project Domain">
            <a:extLst>
              <a:ext uri="{FF2B5EF4-FFF2-40B4-BE49-F238E27FC236}">
                <a16:creationId xmlns:a16="http://schemas.microsoft.com/office/drawing/2014/main" id="{ED112273-0910-1708-6627-7FD92BB733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774" y="2788920"/>
            <a:ext cx="6712482" cy="2354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09058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52095E-8FB6-9A7A-624A-172A362ED2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graph&#10;&#10;Description automatically generated">
            <a:extLst>
              <a:ext uri="{FF2B5EF4-FFF2-40B4-BE49-F238E27FC236}">
                <a16:creationId xmlns:a16="http://schemas.microsoft.com/office/drawing/2014/main" id="{07DD1421-6611-926A-CEAA-102D82A79D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757" y="837986"/>
            <a:ext cx="7293651" cy="3771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8274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41C5D0-7771-6A54-73CA-55FC38B411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graph&#10;&#10;Description automatically generated">
            <a:extLst>
              <a:ext uri="{FF2B5EF4-FFF2-40B4-BE49-F238E27FC236}">
                <a16:creationId xmlns:a16="http://schemas.microsoft.com/office/drawing/2014/main" id="{44D6B14E-9411-ED28-BD9F-2C21D632CE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945" y="831023"/>
            <a:ext cx="6140763" cy="4312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2135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4A2225-BDA9-1D51-4242-8AB1247D0F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123C0E4-6F0B-F194-BD4D-1A07126B2AF1}"/>
              </a:ext>
            </a:extLst>
          </p:cNvPr>
          <p:cNvSpPr txBox="1"/>
          <p:nvPr/>
        </p:nvSpPr>
        <p:spPr>
          <a:xfrm>
            <a:off x="366584" y="781106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spc="50" dirty="0">
                <a:ln w="0"/>
                <a:solidFill>
                  <a:schemeClr val="tx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MODEL TRAINING AND SELECTION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FBB809-2994-74C5-27E0-4F8D6EC69905}"/>
              </a:ext>
            </a:extLst>
          </p:cNvPr>
          <p:cNvSpPr txBox="1"/>
          <p:nvPr/>
        </p:nvSpPr>
        <p:spPr>
          <a:xfrm>
            <a:off x="366584" y="1182287"/>
            <a:ext cx="3767271" cy="12122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GB" sz="1200" b="1" dirty="0">
                <a:solidFill>
                  <a:schemeClr val="tx1"/>
                </a:solidFill>
                <a:latin typeface="Arial" panose="020B0604020202020204" pitchFamily="34" charset="0"/>
                <a:ea typeface="Menlo" panose="020B0609030804020204" pitchFamily="49" charset="0"/>
                <a:cs typeface="Arial" panose="020B0604020202020204" pitchFamily="34" charset="0"/>
              </a:rPr>
              <a:t>Aim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ea typeface="Menlo" panose="020B0609030804020204" pitchFamily="49" charset="0"/>
                <a:cs typeface="Arial" panose="020B0604020202020204" pitchFamily="34" charset="0"/>
              </a:rPr>
              <a:t>:</a:t>
            </a:r>
          </a:p>
          <a:p>
            <a:pPr lvl="0">
              <a:lnSpc>
                <a:spcPct val="150000"/>
              </a:lnSpc>
            </a:pPr>
            <a:r>
              <a:rPr lang="en-GB" sz="1200" dirty="0">
                <a:solidFill>
                  <a:schemeClr val="accent3">
                    <a:lumMod val="50000"/>
                  </a:schemeClr>
                </a:solidFill>
                <a:latin typeface="Arial" panose="020B0604020202020204" pitchFamily="34" charset="0"/>
                <a:ea typeface="Menlo" panose="020B0609030804020204" pitchFamily="49" charset="0"/>
                <a:cs typeface="Arial" panose="020B0604020202020204" pitchFamily="34" charset="0"/>
              </a:rPr>
              <a:t>Evaluate model performance using original features versus a combination of original and engineered features to predict student start-up success.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0537C62-2A83-3C0A-8045-DDC7B558EFE7}"/>
              </a:ext>
            </a:extLst>
          </p:cNvPr>
          <p:cNvSpPr txBox="1"/>
          <p:nvPr/>
        </p:nvSpPr>
        <p:spPr>
          <a:xfrm>
            <a:off x="366584" y="2529292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ea typeface="Menlo" panose="020B0609030804020204" pitchFamily="49" charset="0"/>
                <a:cs typeface="Arial" panose="020B0604020202020204" pitchFamily="34" charset="0"/>
              </a:rPr>
              <a:t>3.1 Logistic Regression</a:t>
            </a:r>
          </a:p>
        </p:txBody>
      </p:sp>
      <p:pic>
        <p:nvPicPr>
          <p:cNvPr id="10" name="Picture 9" descr="A screenshot of a number&#10;&#10;Description automatically generated">
            <a:extLst>
              <a:ext uri="{FF2B5EF4-FFF2-40B4-BE49-F238E27FC236}">
                <a16:creationId xmlns:a16="http://schemas.microsoft.com/office/drawing/2014/main" id="{44515142-9954-340F-82D2-39F58618EE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5888" y="2781764"/>
            <a:ext cx="5101528" cy="144648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456B1ED-00CA-509F-118E-001AF14EDEFA}"/>
              </a:ext>
            </a:extLst>
          </p:cNvPr>
          <p:cNvSpPr txBox="1"/>
          <p:nvPr/>
        </p:nvSpPr>
        <p:spPr>
          <a:xfrm>
            <a:off x="366584" y="2923677"/>
            <a:ext cx="3025840" cy="14430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200" b="1" dirty="0">
                <a:solidFill>
                  <a:schemeClr val="tx1"/>
                </a:solidFill>
                <a:latin typeface="Arial" panose="020B0604020202020204" pitchFamily="34" charset="0"/>
                <a:ea typeface="Menlo" panose="020B0609030804020204" pitchFamily="49" charset="0"/>
                <a:cs typeface="Arial" panose="020B0604020202020204" pitchFamily="34" charset="0"/>
              </a:rPr>
              <a:t>Observation</a:t>
            </a:r>
            <a:r>
              <a:rPr lang="en-GB" sz="1200" dirty="0">
                <a:solidFill>
                  <a:schemeClr val="tx1"/>
                </a:solidFill>
                <a:latin typeface="Arial" panose="020B0604020202020204" pitchFamily="34" charset="0"/>
                <a:ea typeface="Menlo" panose="020B0609030804020204" pitchFamily="49" charset="0"/>
                <a:cs typeface="Arial" panose="020B0604020202020204" pitchFamily="34" charset="0"/>
              </a:rPr>
              <a:t>: </a:t>
            </a:r>
            <a:r>
              <a:rPr lang="en-GB" sz="1200" dirty="0">
                <a:solidFill>
                  <a:schemeClr val="accent3">
                    <a:lumMod val="50000"/>
                  </a:schemeClr>
                </a:solidFill>
                <a:latin typeface="Arial" panose="020B0604020202020204" pitchFamily="34" charset="0"/>
                <a:ea typeface="Menlo" panose="020B0609030804020204" pitchFamily="49" charset="0"/>
                <a:cs typeface="Arial" panose="020B0604020202020204" pitchFamily="34" charset="0"/>
              </a:rPr>
              <a:t>Adding engineered features slightly reduced performance (Accuracy 95%, ROC-AUC 0.992).</a:t>
            </a:r>
            <a:br>
              <a:rPr lang="en-GB" sz="1200" dirty="0">
                <a:solidFill>
                  <a:schemeClr val="tx1"/>
                </a:solidFill>
                <a:latin typeface="Arial" panose="020B0604020202020204" pitchFamily="34" charset="0"/>
                <a:ea typeface="Menlo" panose="020B0609030804020204" pitchFamily="49" charset="0"/>
                <a:cs typeface="Arial" panose="020B0604020202020204" pitchFamily="34" charset="0"/>
              </a:rPr>
            </a:br>
            <a:r>
              <a:rPr lang="en-GB" sz="1200" b="1" dirty="0">
                <a:solidFill>
                  <a:schemeClr val="tx1"/>
                </a:solidFill>
                <a:latin typeface="Arial" panose="020B0604020202020204" pitchFamily="34" charset="0"/>
                <a:ea typeface="Menlo" panose="020B0609030804020204" pitchFamily="49" charset="0"/>
                <a:cs typeface="Arial" panose="020B0604020202020204" pitchFamily="34" charset="0"/>
              </a:rPr>
              <a:t>Conclusion</a:t>
            </a:r>
            <a:r>
              <a:rPr lang="en-GB" sz="1200" dirty="0">
                <a:solidFill>
                  <a:schemeClr val="tx1"/>
                </a:solidFill>
                <a:latin typeface="Arial" panose="020B0604020202020204" pitchFamily="34" charset="0"/>
                <a:ea typeface="Menlo" panose="020B0609030804020204" pitchFamily="49" charset="0"/>
                <a:cs typeface="Arial" panose="020B0604020202020204" pitchFamily="34" charset="0"/>
              </a:rPr>
              <a:t>: </a:t>
            </a:r>
            <a:r>
              <a:rPr lang="en-GB" sz="1200" dirty="0">
                <a:solidFill>
                  <a:schemeClr val="accent3">
                    <a:lumMod val="50000"/>
                  </a:schemeClr>
                </a:solidFill>
                <a:latin typeface="Arial" panose="020B0604020202020204" pitchFamily="34" charset="0"/>
                <a:ea typeface="Menlo" panose="020B0609030804020204" pitchFamily="49" charset="0"/>
                <a:cs typeface="Arial" panose="020B0604020202020204" pitchFamily="34" charset="0"/>
              </a:rPr>
              <a:t>LR with original features is the strongest baseline model.</a:t>
            </a:r>
            <a:endParaRPr lang="en-US" sz="1200" dirty="0">
              <a:solidFill>
                <a:schemeClr val="accent3">
                  <a:lumMod val="50000"/>
                </a:schemeClr>
              </a:solidFill>
              <a:latin typeface="Arial" panose="020B0604020202020204" pitchFamily="34" charset="0"/>
              <a:ea typeface="Menlo" panose="020B0609030804020204" pitchFamily="49" charset="0"/>
              <a:cs typeface="Arial" panose="020B0604020202020204" pitchFamily="34" charset="0"/>
            </a:endParaRPr>
          </a:p>
        </p:txBody>
      </p:sp>
      <p:graphicFrame>
        <p:nvGraphicFramePr>
          <p:cNvPr id="13" name="TextBox 3">
            <a:extLst>
              <a:ext uri="{FF2B5EF4-FFF2-40B4-BE49-F238E27FC236}">
                <a16:creationId xmlns:a16="http://schemas.microsoft.com/office/drawing/2014/main" id="{01C6E92B-F59F-0827-BFF8-6FDCCB91391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54947275"/>
              </p:ext>
            </p:extLst>
          </p:nvPr>
        </p:nvGraphicFramePr>
        <p:xfrm>
          <a:off x="4133855" y="953404"/>
          <a:ext cx="3173030" cy="15085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1214021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C35588-E99D-99D5-536B-0CECD4B27F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E367B12-C8AC-93A4-4266-4E8FF2F9DF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8408" y="690147"/>
            <a:ext cx="5943600" cy="334877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5332EE2-C70D-94D0-20E1-7A85F95A89E9}"/>
              </a:ext>
            </a:extLst>
          </p:cNvPr>
          <p:cNvSpPr txBox="1"/>
          <p:nvPr/>
        </p:nvSpPr>
        <p:spPr>
          <a:xfrm>
            <a:off x="2059388" y="4190620"/>
            <a:ext cx="5486400" cy="6120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200" b="1" dirty="0">
                <a:solidFill>
                  <a:schemeClr val="tx1"/>
                </a:solidFill>
                <a:latin typeface="Arial" panose="020B0604020202020204" pitchFamily="34" charset="0"/>
                <a:ea typeface="Menlo" panose="020B0609030804020204" pitchFamily="49" charset="0"/>
                <a:cs typeface="Arial" panose="020B0604020202020204" pitchFamily="34" charset="0"/>
              </a:rPr>
              <a:t>Observation: </a:t>
            </a:r>
            <a:r>
              <a:rPr lang="en-GB" sz="1200" dirty="0">
                <a:solidFill>
                  <a:schemeClr val="tx1"/>
                </a:solidFill>
                <a:latin typeface="Arial" panose="020B0604020202020204" pitchFamily="34" charset="0"/>
                <a:ea typeface="Menlo" panose="020B0609030804020204" pitchFamily="49" charset="0"/>
                <a:cs typeface="Arial" panose="020B0604020202020204" pitchFamily="34" charset="0"/>
              </a:rPr>
              <a:t>Well-funded, innovative start-ups with mentorship, incubation support, and mature technology/business models are most likely to succeed.</a:t>
            </a:r>
            <a:endParaRPr lang="en-US" sz="1200" dirty="0">
              <a:solidFill>
                <a:schemeClr val="tx1"/>
              </a:solidFill>
              <a:latin typeface="Arial" panose="020B0604020202020204" pitchFamily="34" charset="0"/>
              <a:ea typeface="Menlo" panose="020B0609030804020204" pitchFamily="49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40774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738A1C-BC63-A175-593D-C53F23ED6A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435C4FD-FEA2-03A4-9E9A-9EE28A4B01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0907" y="1059569"/>
            <a:ext cx="4947005" cy="348062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D5D78F1-35D1-6969-6435-E92A64E7A484}"/>
              </a:ext>
            </a:extLst>
          </p:cNvPr>
          <p:cNvSpPr txBox="1"/>
          <p:nvPr/>
        </p:nvSpPr>
        <p:spPr>
          <a:xfrm>
            <a:off x="637900" y="1879252"/>
            <a:ext cx="2153007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ea typeface="Menlo" panose="020B0609030804020204" pitchFamily="49" charset="0"/>
                <a:cs typeface="Arial" panose="020B0604020202020204" pitchFamily="34" charset="0"/>
              </a:rPr>
              <a:t>True Negatives (TN = 242)</a:t>
            </a:r>
          </a:p>
          <a:p>
            <a:pPr algn="just"/>
            <a:endParaRPr lang="en-US" sz="1200" dirty="0">
              <a:solidFill>
                <a:schemeClr val="tx1"/>
              </a:solidFill>
              <a:latin typeface="Arial" panose="020B0604020202020204" pitchFamily="34" charset="0"/>
              <a:ea typeface="Menlo" panose="020B0609030804020204" pitchFamily="49" charset="0"/>
              <a:cs typeface="Arial" panose="020B0604020202020204" pitchFamily="34" charset="0"/>
            </a:endParaRPr>
          </a:p>
          <a:p>
            <a:pPr algn="just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ea typeface="Menlo" panose="020B0609030804020204" pitchFamily="49" charset="0"/>
                <a:cs typeface="Arial" panose="020B0604020202020204" pitchFamily="34" charset="0"/>
              </a:rPr>
              <a:t>False Positives (FP = 2)</a:t>
            </a:r>
          </a:p>
          <a:p>
            <a:pPr algn="just"/>
            <a:endParaRPr lang="en-US" sz="1200" dirty="0">
              <a:solidFill>
                <a:schemeClr val="tx1"/>
              </a:solidFill>
              <a:latin typeface="Arial" panose="020B0604020202020204" pitchFamily="34" charset="0"/>
              <a:ea typeface="Menlo" panose="020B0609030804020204" pitchFamily="49" charset="0"/>
              <a:cs typeface="Arial" panose="020B0604020202020204" pitchFamily="34" charset="0"/>
            </a:endParaRPr>
          </a:p>
          <a:p>
            <a:pPr algn="just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ea typeface="Menlo" panose="020B0609030804020204" pitchFamily="49" charset="0"/>
                <a:cs typeface="Arial" panose="020B0604020202020204" pitchFamily="34" charset="0"/>
              </a:rPr>
              <a:t>False Negatives (FN = 10)</a:t>
            </a:r>
          </a:p>
          <a:p>
            <a:pPr algn="just"/>
            <a:endParaRPr lang="en-US" sz="1200" dirty="0">
              <a:solidFill>
                <a:schemeClr val="tx1"/>
              </a:solidFill>
              <a:latin typeface="Arial" panose="020B0604020202020204" pitchFamily="34" charset="0"/>
              <a:ea typeface="Menlo" panose="020B0609030804020204" pitchFamily="49" charset="0"/>
              <a:cs typeface="Arial" panose="020B0604020202020204" pitchFamily="34" charset="0"/>
            </a:endParaRPr>
          </a:p>
          <a:p>
            <a:pPr algn="just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ea typeface="Menlo" panose="020B0609030804020204" pitchFamily="49" charset="0"/>
                <a:cs typeface="Arial" panose="020B0604020202020204" pitchFamily="34" charset="0"/>
              </a:rPr>
              <a:t>True Positives (TP = 166)</a:t>
            </a:r>
          </a:p>
        </p:txBody>
      </p:sp>
    </p:spTree>
    <p:extLst>
      <p:ext uri="{BB962C8B-B14F-4D97-AF65-F5344CB8AC3E}">
        <p14:creationId xmlns:p14="http://schemas.microsoft.com/office/powerpoint/2010/main" val="35200119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354B31-EDD8-1F65-C2AF-D16A646B0E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FEDCFB1B-8F5D-7A06-DC7F-8B753ECD2D2C}"/>
              </a:ext>
            </a:extLst>
          </p:cNvPr>
          <p:cNvSpPr txBox="1"/>
          <p:nvPr/>
        </p:nvSpPr>
        <p:spPr>
          <a:xfrm>
            <a:off x="444020" y="1179698"/>
            <a:ext cx="4572000" cy="19970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200" b="1" dirty="0">
                <a:solidFill>
                  <a:schemeClr val="tx1"/>
                </a:solidFill>
                <a:latin typeface="Arial" panose="020B0604020202020204" pitchFamily="34" charset="0"/>
                <a:ea typeface="Menlo" panose="020B0609030804020204" pitchFamily="49" charset="0"/>
                <a:cs typeface="Arial" panose="020B0604020202020204" pitchFamily="34" charset="0"/>
              </a:rPr>
              <a:t>Baseline Model: </a:t>
            </a:r>
            <a:r>
              <a:rPr lang="en-GB" sz="1200" dirty="0">
                <a:solidFill>
                  <a:schemeClr val="accent3">
                    <a:lumMod val="50000"/>
                  </a:schemeClr>
                </a:solidFill>
                <a:latin typeface="Arial" panose="020B0604020202020204" pitchFamily="34" charset="0"/>
                <a:ea typeface="Menlo" panose="020B0609030804020204" pitchFamily="49" charset="0"/>
                <a:cs typeface="Arial" panose="020B0604020202020204" pitchFamily="34" charset="0"/>
              </a:rPr>
              <a:t>Trained on both Original and Original + Engineered features.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200" b="1" dirty="0">
                <a:solidFill>
                  <a:schemeClr val="tx1"/>
                </a:solidFill>
                <a:latin typeface="Arial" panose="020B0604020202020204" pitchFamily="34" charset="0"/>
                <a:ea typeface="Menlo" panose="020B0609030804020204" pitchFamily="49" charset="0"/>
                <a:cs typeface="Arial" panose="020B0604020202020204" pitchFamily="34" charset="0"/>
              </a:rPr>
              <a:t>Hyperparameter Tuning:</a:t>
            </a:r>
            <a:br>
              <a:rPr lang="en-GB" sz="1200" dirty="0">
                <a:solidFill>
                  <a:schemeClr val="tx1"/>
                </a:solidFill>
                <a:latin typeface="Arial" panose="020B0604020202020204" pitchFamily="34" charset="0"/>
                <a:ea typeface="Menlo" panose="020B0609030804020204" pitchFamily="49" charset="0"/>
                <a:cs typeface="Arial" panose="020B0604020202020204" pitchFamily="34" charset="0"/>
              </a:rPr>
            </a:br>
            <a:r>
              <a:rPr lang="en-GB" sz="1200" dirty="0">
                <a:solidFill>
                  <a:schemeClr val="accent3">
                    <a:lumMod val="50000"/>
                  </a:schemeClr>
                </a:solidFill>
                <a:latin typeface="Arial" panose="020B0604020202020204" pitchFamily="34" charset="0"/>
                <a:ea typeface="Menlo" panose="020B0609030804020204" pitchFamily="49" charset="0"/>
                <a:cs typeface="Arial" panose="020B0604020202020204" pitchFamily="34" charset="0"/>
              </a:rPr>
              <a:t>Used </a:t>
            </a:r>
            <a:r>
              <a:rPr lang="en-GB" sz="1200" dirty="0" err="1">
                <a:solidFill>
                  <a:schemeClr val="accent3">
                    <a:lumMod val="50000"/>
                  </a:schemeClr>
                </a:solidFill>
                <a:latin typeface="Arial" panose="020B0604020202020204" pitchFamily="34" charset="0"/>
                <a:ea typeface="Menlo" panose="020B0609030804020204" pitchFamily="49" charset="0"/>
                <a:cs typeface="Arial" panose="020B0604020202020204" pitchFamily="34" charset="0"/>
              </a:rPr>
              <a:t>GridSearchCV</a:t>
            </a:r>
            <a:r>
              <a:rPr lang="en-GB" sz="1200" dirty="0">
                <a:solidFill>
                  <a:schemeClr val="accent3">
                    <a:lumMod val="50000"/>
                  </a:schemeClr>
                </a:solidFill>
                <a:latin typeface="Arial" panose="020B0604020202020204" pitchFamily="34" charset="0"/>
                <a:ea typeface="Menlo" panose="020B0609030804020204" pitchFamily="49" charset="0"/>
                <a:cs typeface="Arial" panose="020B0604020202020204" pitchFamily="34" charset="0"/>
              </a:rPr>
              <a:t> (3-fold) to optimize key parameters:</a:t>
            </a:r>
          </a:p>
          <a:p>
            <a:pPr marL="2857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200" dirty="0" err="1">
                <a:solidFill>
                  <a:schemeClr val="accent3">
                    <a:lumMod val="50000"/>
                  </a:schemeClr>
                </a:solidFill>
                <a:latin typeface="Arial" panose="020B0604020202020204" pitchFamily="34" charset="0"/>
                <a:ea typeface="Menlo" panose="020B0609030804020204" pitchFamily="49" charset="0"/>
                <a:cs typeface="Arial" panose="020B0604020202020204" pitchFamily="34" charset="0"/>
              </a:rPr>
              <a:t>n_estimators</a:t>
            </a:r>
            <a:r>
              <a:rPr lang="en-GB" sz="1200" dirty="0">
                <a:solidFill>
                  <a:schemeClr val="accent3">
                    <a:lumMod val="50000"/>
                  </a:schemeClr>
                </a:solidFill>
                <a:latin typeface="Arial" panose="020B0604020202020204" pitchFamily="34" charset="0"/>
                <a:ea typeface="Menlo" panose="020B0609030804020204" pitchFamily="49" charset="0"/>
                <a:cs typeface="Arial" panose="020B0604020202020204" pitchFamily="34" charset="0"/>
              </a:rPr>
              <a:t>: 200, 500</a:t>
            </a:r>
          </a:p>
          <a:p>
            <a:pPr marL="2857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200" dirty="0" err="1">
                <a:solidFill>
                  <a:schemeClr val="accent3">
                    <a:lumMod val="50000"/>
                  </a:schemeClr>
                </a:solidFill>
                <a:latin typeface="Arial" panose="020B0604020202020204" pitchFamily="34" charset="0"/>
                <a:ea typeface="Menlo" panose="020B0609030804020204" pitchFamily="49" charset="0"/>
                <a:cs typeface="Arial" panose="020B0604020202020204" pitchFamily="34" charset="0"/>
              </a:rPr>
              <a:t>max_depth</a:t>
            </a:r>
            <a:r>
              <a:rPr lang="en-GB" sz="1200" dirty="0">
                <a:solidFill>
                  <a:schemeClr val="accent3">
                    <a:lumMod val="50000"/>
                  </a:schemeClr>
                </a:solidFill>
                <a:latin typeface="Arial" panose="020B0604020202020204" pitchFamily="34" charset="0"/>
                <a:ea typeface="Menlo" panose="020B0609030804020204" pitchFamily="49" charset="0"/>
                <a:cs typeface="Arial" panose="020B0604020202020204" pitchFamily="34" charset="0"/>
              </a:rPr>
              <a:t>: 10, 20</a:t>
            </a:r>
          </a:p>
          <a:p>
            <a:pPr marL="2857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200" dirty="0" err="1">
                <a:solidFill>
                  <a:schemeClr val="accent3">
                    <a:lumMod val="50000"/>
                  </a:schemeClr>
                </a:solidFill>
                <a:latin typeface="Arial" panose="020B0604020202020204" pitchFamily="34" charset="0"/>
                <a:ea typeface="Menlo" panose="020B0609030804020204" pitchFamily="49" charset="0"/>
                <a:cs typeface="Arial" panose="020B0604020202020204" pitchFamily="34" charset="0"/>
              </a:rPr>
              <a:t>min_samples_leaf</a:t>
            </a:r>
            <a:r>
              <a:rPr lang="en-GB" sz="1200" dirty="0">
                <a:solidFill>
                  <a:schemeClr val="accent3">
                    <a:lumMod val="50000"/>
                  </a:schemeClr>
                </a:solidFill>
                <a:latin typeface="Arial" panose="020B0604020202020204" pitchFamily="34" charset="0"/>
                <a:ea typeface="Menlo" panose="020B0609030804020204" pitchFamily="49" charset="0"/>
                <a:cs typeface="Arial" panose="020B0604020202020204" pitchFamily="34" charset="0"/>
              </a:rPr>
              <a:t>: 1, 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988ABE9-96FA-B231-52D6-34BF0A9DA5D1}"/>
              </a:ext>
            </a:extLst>
          </p:cNvPr>
          <p:cNvSpPr txBox="1"/>
          <p:nvPr/>
        </p:nvSpPr>
        <p:spPr>
          <a:xfrm>
            <a:off x="365956" y="718194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ea typeface="Menlo" panose="020B0609030804020204" pitchFamily="49" charset="0"/>
                <a:cs typeface="Arial" panose="020B0604020202020204" pitchFamily="34" charset="0"/>
              </a:rPr>
              <a:t>3.2 Random Forest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3D8865B-96C6-2DA8-1FCA-A1A643CE9F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020" y="3581727"/>
            <a:ext cx="4572000" cy="97437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2B6EED5-3C07-7700-B734-612D2C43C926}"/>
              </a:ext>
            </a:extLst>
          </p:cNvPr>
          <p:cNvSpPr txBox="1"/>
          <p:nvPr/>
        </p:nvSpPr>
        <p:spPr>
          <a:xfrm>
            <a:off x="5375162" y="2651508"/>
            <a:ext cx="3037843" cy="19970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200" b="1" dirty="0">
                <a:solidFill>
                  <a:schemeClr val="tx1"/>
                </a:solidFill>
                <a:latin typeface="Arial" panose="020B0604020202020204" pitchFamily="34" charset="0"/>
                <a:ea typeface="Menlo" panose="020B0609030804020204" pitchFamily="49" charset="0"/>
                <a:cs typeface="Arial" panose="020B0604020202020204" pitchFamily="34" charset="0"/>
              </a:rPr>
              <a:t>Observation: </a:t>
            </a:r>
            <a:r>
              <a:rPr lang="en-GB" sz="1200" dirty="0">
                <a:solidFill>
                  <a:schemeClr val="accent3">
                    <a:lumMod val="50000"/>
                  </a:schemeClr>
                </a:solidFill>
                <a:latin typeface="Arial" panose="020B0604020202020204" pitchFamily="34" charset="0"/>
                <a:ea typeface="Menlo" panose="020B0609030804020204" pitchFamily="49" charset="0"/>
                <a:cs typeface="Arial" panose="020B0604020202020204" pitchFamily="34" charset="0"/>
              </a:rPr>
              <a:t>Adding engineered features does not improve accuracy; even after hyperparameter tuning, performance remains around 88–89%.</a:t>
            </a:r>
            <a:br>
              <a:rPr lang="en-GB" sz="1200" dirty="0">
                <a:solidFill>
                  <a:schemeClr val="accent3">
                    <a:lumMod val="50000"/>
                  </a:schemeClr>
                </a:solidFill>
                <a:latin typeface="Arial" panose="020B0604020202020204" pitchFamily="34" charset="0"/>
                <a:ea typeface="Menlo" panose="020B0609030804020204" pitchFamily="49" charset="0"/>
                <a:cs typeface="Arial" panose="020B0604020202020204" pitchFamily="34" charset="0"/>
              </a:rPr>
            </a:br>
            <a:r>
              <a:rPr lang="en-GB" sz="1200" b="1" dirty="0">
                <a:solidFill>
                  <a:schemeClr val="tx1"/>
                </a:solidFill>
                <a:latin typeface="Arial" panose="020B0604020202020204" pitchFamily="34" charset="0"/>
                <a:ea typeface="Menlo" panose="020B0609030804020204" pitchFamily="49" charset="0"/>
                <a:cs typeface="Arial" panose="020B0604020202020204" pitchFamily="34" charset="0"/>
              </a:rPr>
              <a:t>Conclusion: </a:t>
            </a:r>
            <a:r>
              <a:rPr lang="en-GB" sz="1200" dirty="0">
                <a:solidFill>
                  <a:schemeClr val="accent3">
                    <a:lumMod val="50000"/>
                  </a:schemeClr>
                </a:solidFill>
                <a:latin typeface="Arial" panose="020B0604020202020204" pitchFamily="34" charset="0"/>
                <a:ea typeface="Menlo" panose="020B0609030804020204" pitchFamily="49" charset="0"/>
                <a:cs typeface="Arial" panose="020B0604020202020204" pitchFamily="34" charset="0"/>
              </a:rPr>
              <a:t>RF is robust but slightly lower-performing and less interpretable than LR.</a:t>
            </a:r>
            <a:endParaRPr lang="en-US" sz="1200" dirty="0">
              <a:solidFill>
                <a:schemeClr val="accent3">
                  <a:lumMod val="50000"/>
                </a:schemeClr>
              </a:solidFill>
              <a:latin typeface="Arial" panose="020B0604020202020204" pitchFamily="34" charset="0"/>
              <a:ea typeface="Menlo" panose="020B0609030804020204" pitchFamily="49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26101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1FFD46-FD27-C44B-61F7-AC6E62754E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2912F427-3014-BB39-4FC1-20D06727EE36}"/>
              </a:ext>
            </a:extLst>
          </p:cNvPr>
          <p:cNvSpPr txBox="1"/>
          <p:nvPr/>
        </p:nvSpPr>
        <p:spPr>
          <a:xfrm>
            <a:off x="311700" y="6497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buClr>
                <a:schemeClr val="dk1"/>
              </a:buClr>
              <a:buSzPts val="2800"/>
            </a:pPr>
            <a:endParaRPr lang="en-US" sz="2200" b="0" i="0" u="none" strike="noStrike" cap="none" dirty="0">
              <a:solidFill>
                <a:schemeClr val="dk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1ACA40-0C84-136D-2BFB-F03A56DD5634}"/>
              </a:ext>
            </a:extLst>
          </p:cNvPr>
          <p:cNvSpPr txBox="1"/>
          <p:nvPr/>
        </p:nvSpPr>
        <p:spPr>
          <a:xfrm>
            <a:off x="840758" y="1771616"/>
            <a:ext cx="1997858" cy="1456614"/>
          </a:xfrm>
          <a:prstGeom prst="rect">
            <a:avLst/>
          </a:prstGeom>
          <a:noFill/>
          <a:ln>
            <a:noFill/>
          </a:ln>
        </p:spPr>
        <p:txBody>
          <a:bodyPr anchor="t">
            <a:normAutofit/>
          </a:bodyPr>
          <a:lstStyle/>
          <a:p>
            <a:pPr algn="just"/>
            <a:r>
              <a:rPr lang="en-GB" sz="1200" dirty="0">
                <a:solidFill>
                  <a:schemeClr val="tx1"/>
                </a:solidFill>
                <a:latin typeface="Arial" panose="020B0604020202020204" pitchFamily="34" charset="0"/>
                <a:ea typeface="Menlo" panose="020B0609030804020204" pitchFamily="49" charset="0"/>
                <a:cs typeface="Arial" panose="020B0604020202020204" pitchFamily="34" charset="0"/>
              </a:rPr>
              <a:t>True Negatives (TN = 237)</a:t>
            </a:r>
          </a:p>
          <a:p>
            <a:pPr algn="just"/>
            <a:r>
              <a:rPr lang="en-GB" sz="1200" dirty="0">
                <a:solidFill>
                  <a:schemeClr val="tx1"/>
                </a:solidFill>
                <a:latin typeface="Arial" panose="020B0604020202020204" pitchFamily="34" charset="0"/>
                <a:ea typeface="Menlo" panose="020B0609030804020204" pitchFamily="49" charset="0"/>
                <a:cs typeface="Arial" panose="020B0604020202020204" pitchFamily="34" charset="0"/>
              </a:rPr>
              <a:t> </a:t>
            </a:r>
          </a:p>
          <a:p>
            <a:pPr algn="just"/>
            <a:r>
              <a:rPr lang="en-GB" sz="1200" dirty="0">
                <a:solidFill>
                  <a:schemeClr val="tx1"/>
                </a:solidFill>
                <a:latin typeface="Arial" panose="020B0604020202020204" pitchFamily="34" charset="0"/>
                <a:ea typeface="Menlo" panose="020B0609030804020204" pitchFamily="49" charset="0"/>
                <a:cs typeface="Arial" panose="020B0604020202020204" pitchFamily="34" charset="0"/>
              </a:rPr>
              <a:t>False Positives (FP = 7)</a:t>
            </a:r>
          </a:p>
          <a:p>
            <a:pPr algn="just"/>
            <a:endParaRPr lang="en-GB" sz="1200" dirty="0">
              <a:solidFill>
                <a:schemeClr val="tx1"/>
              </a:solidFill>
              <a:latin typeface="Arial" panose="020B0604020202020204" pitchFamily="34" charset="0"/>
              <a:ea typeface="Menlo" panose="020B0609030804020204" pitchFamily="49" charset="0"/>
              <a:cs typeface="Arial" panose="020B0604020202020204" pitchFamily="34" charset="0"/>
            </a:endParaRPr>
          </a:p>
          <a:p>
            <a:pPr algn="just"/>
            <a:r>
              <a:rPr lang="en-GB" sz="1200" dirty="0">
                <a:solidFill>
                  <a:schemeClr val="tx1"/>
                </a:solidFill>
                <a:latin typeface="Arial" panose="020B0604020202020204" pitchFamily="34" charset="0"/>
                <a:ea typeface="Menlo" panose="020B0609030804020204" pitchFamily="49" charset="0"/>
                <a:cs typeface="Arial" panose="020B0604020202020204" pitchFamily="34" charset="0"/>
              </a:rPr>
              <a:t>False Negatives (FN = 29)</a:t>
            </a:r>
          </a:p>
          <a:p>
            <a:pPr algn="just"/>
            <a:endParaRPr lang="en-GB" sz="1200" dirty="0">
              <a:solidFill>
                <a:schemeClr val="tx1"/>
              </a:solidFill>
              <a:latin typeface="Arial" panose="020B0604020202020204" pitchFamily="34" charset="0"/>
              <a:ea typeface="Menlo" panose="020B0609030804020204" pitchFamily="49" charset="0"/>
              <a:cs typeface="Arial" panose="020B0604020202020204" pitchFamily="34" charset="0"/>
            </a:endParaRPr>
          </a:p>
          <a:p>
            <a:pPr algn="just"/>
            <a:r>
              <a:rPr lang="en-GB" sz="1200" dirty="0">
                <a:solidFill>
                  <a:schemeClr val="tx1"/>
                </a:solidFill>
                <a:latin typeface="Arial" panose="020B0604020202020204" pitchFamily="34" charset="0"/>
                <a:ea typeface="Menlo" panose="020B0609030804020204" pitchFamily="49" charset="0"/>
                <a:cs typeface="Arial" panose="020B0604020202020204" pitchFamily="34" charset="0"/>
              </a:rPr>
              <a:t>True Positives (TP = 147)</a:t>
            </a:r>
          </a:p>
        </p:txBody>
      </p:sp>
      <p:pic>
        <p:nvPicPr>
          <p:cNvPr id="2" name="Picture 1" descr="A blue squares with white text&#10;&#10;Description automatically generated">
            <a:extLst>
              <a:ext uri="{FF2B5EF4-FFF2-40B4-BE49-F238E27FC236}">
                <a16:creationId xmlns:a16="http://schemas.microsoft.com/office/drawing/2014/main" id="{0D8994E4-F79E-3355-99F6-A5B36CC1A47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199" b="2"/>
          <a:stretch>
            <a:fillRect/>
          </a:stretch>
        </p:blipFill>
        <p:spPr>
          <a:xfrm>
            <a:off x="2663687" y="872109"/>
            <a:ext cx="4744369" cy="380548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551298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01F2C8-EAD7-BFC6-A7E0-ECA172F358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2FAEB5DF-5327-BA6E-DD66-C50B5F9121C9}"/>
              </a:ext>
            </a:extLst>
          </p:cNvPr>
          <p:cNvSpPr txBox="1"/>
          <p:nvPr/>
        </p:nvSpPr>
        <p:spPr>
          <a:xfrm>
            <a:off x="311700" y="6497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buClr>
                <a:schemeClr val="dk1"/>
              </a:buClr>
              <a:buSzPts val="2800"/>
            </a:pPr>
            <a:endParaRPr lang="en-US" sz="2200" b="0" i="0" u="none" strike="noStrike" cap="none" dirty="0">
              <a:solidFill>
                <a:schemeClr val="dk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786135-62AB-A353-9174-5D4F5894FE94}"/>
              </a:ext>
            </a:extLst>
          </p:cNvPr>
          <p:cNvSpPr txBox="1"/>
          <p:nvPr/>
        </p:nvSpPr>
        <p:spPr>
          <a:xfrm>
            <a:off x="1546529" y="4155005"/>
            <a:ext cx="6550275" cy="1157856"/>
          </a:xfrm>
          <a:prstGeom prst="rect">
            <a:avLst/>
          </a:prstGeom>
          <a:noFill/>
          <a:ln>
            <a:noFill/>
          </a:ln>
        </p:spPr>
        <p:txBody>
          <a:bodyPr anchor="t"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ea typeface="Menlo" panose="020B0609030804020204" pitchFamily="49" charset="0"/>
                <a:cs typeface="Arial" panose="020B0604020202020204" pitchFamily="34" charset="0"/>
              </a:rPr>
              <a:t>Engineered features capturing efficiency, funding impact, and combined support outweigh individual original features, highlighting the importance of structured support and resource utilization for success.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2B76E38-0D16-8F5F-20F8-7AD7C0021B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0038" y="703123"/>
            <a:ext cx="5668229" cy="3451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8651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4538E5-732D-94ED-31B2-3511F8301A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0A7056F0-F3F4-2A98-64C7-65A87F46D2DF}"/>
              </a:ext>
            </a:extLst>
          </p:cNvPr>
          <p:cNvSpPr txBox="1"/>
          <p:nvPr/>
        </p:nvSpPr>
        <p:spPr>
          <a:xfrm>
            <a:off x="311700" y="6497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buClr>
                <a:schemeClr val="dk1"/>
              </a:buClr>
              <a:buSzPts val="2800"/>
            </a:pPr>
            <a:endParaRPr lang="en-US" sz="2200" b="0" i="0" u="none" strike="noStrike" cap="none" dirty="0">
              <a:solidFill>
                <a:schemeClr val="dk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1590857-B775-D936-B436-33ACF7C1E737}"/>
              </a:ext>
            </a:extLst>
          </p:cNvPr>
          <p:cNvSpPr txBox="1"/>
          <p:nvPr/>
        </p:nvSpPr>
        <p:spPr>
          <a:xfrm>
            <a:off x="311700" y="1412950"/>
            <a:ext cx="4069800" cy="1625218"/>
          </a:xfrm>
          <a:prstGeom prst="rect">
            <a:avLst/>
          </a:prstGeom>
          <a:noFill/>
          <a:ln>
            <a:noFill/>
          </a:ln>
        </p:spPr>
        <p:txBody>
          <a:bodyPr anchor="t">
            <a:normAutofit/>
          </a:bodyPr>
          <a:lstStyle/>
          <a:p>
            <a:pPr algn="just"/>
            <a:endParaRPr lang="en-GB" sz="1800" dirty="0">
              <a:solidFill>
                <a:schemeClr val="accent3">
                  <a:lumMod val="50000"/>
                </a:schemeClr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B848819-8C70-E6C0-6518-3D8AC2F85E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3711" y="1175923"/>
            <a:ext cx="3749779" cy="287328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5B3A0F0-A90C-9292-C6AC-06EB6183FA04}"/>
              </a:ext>
            </a:extLst>
          </p:cNvPr>
          <p:cNvSpPr txBox="1"/>
          <p:nvPr/>
        </p:nvSpPr>
        <p:spPr>
          <a:xfrm>
            <a:off x="5082521" y="4049205"/>
            <a:ext cx="3293364" cy="8890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200" dirty="0">
                <a:solidFill>
                  <a:schemeClr val="accent3">
                    <a:lumMod val="50000"/>
                  </a:schemeClr>
                </a:solidFill>
                <a:latin typeface="Arial" panose="020B0604020202020204" pitchFamily="34" charset="0"/>
                <a:ea typeface="Menlo" panose="020B0609030804020204" pitchFamily="49" charset="0"/>
                <a:cs typeface="Arial" panose="020B0604020202020204" pitchFamily="34" charset="0"/>
              </a:rPr>
              <a:t>Logistic Regression shows near-perfect class separation, Random Forest is strong but slightly less sensitive.</a:t>
            </a:r>
            <a:endParaRPr lang="en-US" sz="1200" dirty="0">
              <a:solidFill>
                <a:schemeClr val="accent3">
                  <a:lumMod val="50000"/>
                </a:schemeClr>
              </a:solidFill>
              <a:latin typeface="Arial" panose="020B0604020202020204" pitchFamily="34" charset="0"/>
              <a:ea typeface="Menlo" panose="020B0609030804020204" pitchFamily="49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481FF0-2120-5F42-E900-2B6D1BF0F0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927" y="751968"/>
            <a:ext cx="4905594" cy="171695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88C2623-E726-7A23-CFA5-DA4E5599C4F1}"/>
              </a:ext>
            </a:extLst>
          </p:cNvPr>
          <p:cNvSpPr txBox="1"/>
          <p:nvPr/>
        </p:nvSpPr>
        <p:spPr>
          <a:xfrm>
            <a:off x="471711" y="2571144"/>
            <a:ext cx="4572000" cy="22740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Best Model: </a:t>
            </a:r>
            <a:r>
              <a:rPr lang="en-GB" sz="1200" dirty="0">
                <a:solidFill>
                  <a:schemeClr val="accent3">
                    <a:lumMod val="50000"/>
                  </a:schemeClr>
                </a:solidFill>
                <a:latin typeface="Arial" panose="020B0604020202020204" pitchFamily="34" charset="0"/>
                <a:ea typeface="Menlo" panose="020B0609030804020204" pitchFamily="49" charset="0"/>
                <a:cs typeface="Arial" panose="020B0604020202020204" pitchFamily="34" charset="0"/>
              </a:rPr>
              <a:t>Logistic Regression (Original Features)</a:t>
            </a:r>
          </a:p>
          <a:p>
            <a:pPr>
              <a:lnSpc>
                <a:spcPct val="150000"/>
              </a:lnSpc>
            </a:pPr>
            <a:r>
              <a:rPr lang="en-GB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Accuracy:</a:t>
            </a:r>
            <a:r>
              <a:rPr lang="en-GB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200" dirty="0">
                <a:solidFill>
                  <a:schemeClr val="tx1"/>
                </a:solidFill>
                <a:latin typeface="Arial" panose="020B0604020202020204" pitchFamily="34" charset="0"/>
                <a:ea typeface="Menlo" panose="020B0609030804020204" pitchFamily="49" charset="0"/>
                <a:cs typeface="Arial" panose="020B0604020202020204" pitchFamily="34" charset="0"/>
              </a:rPr>
              <a:t>97.1% |</a:t>
            </a:r>
            <a:r>
              <a:rPr lang="en-GB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 </a:t>
            </a:r>
            <a:r>
              <a:rPr lang="en-GB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ROC-AUC:</a:t>
            </a:r>
            <a:r>
              <a:rPr lang="en-GB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200" dirty="0">
                <a:solidFill>
                  <a:schemeClr val="tx1"/>
                </a:solidFill>
                <a:latin typeface="Arial" panose="020B0604020202020204" pitchFamily="34" charset="0"/>
                <a:ea typeface="Menlo" panose="020B0609030804020204" pitchFamily="49" charset="0"/>
                <a:cs typeface="Arial" panose="020B0604020202020204" pitchFamily="34" charset="0"/>
              </a:rPr>
              <a:t>0.99</a:t>
            </a:r>
          </a:p>
          <a:p>
            <a:pPr>
              <a:lnSpc>
                <a:spcPct val="150000"/>
              </a:lnSpc>
            </a:pPr>
            <a:r>
              <a:rPr lang="en-GB" sz="1200" dirty="0">
                <a:solidFill>
                  <a:schemeClr val="accent3">
                    <a:lumMod val="50000"/>
                  </a:schemeClr>
                </a:solidFill>
                <a:latin typeface="Arial" panose="020B0604020202020204" pitchFamily="34" charset="0"/>
                <a:ea typeface="Menlo" panose="020B0609030804020204" pitchFamily="49" charset="0"/>
                <a:cs typeface="Arial" panose="020B0604020202020204" pitchFamily="34" charset="0"/>
              </a:rPr>
              <a:t>1. Outperforms Random Forest in both accuracy and interpretability.</a:t>
            </a:r>
          </a:p>
          <a:p>
            <a:pPr>
              <a:lnSpc>
                <a:spcPct val="150000"/>
              </a:lnSpc>
            </a:pPr>
            <a:r>
              <a:rPr lang="en-GB" sz="1200" dirty="0">
                <a:solidFill>
                  <a:schemeClr val="accent3">
                    <a:lumMod val="50000"/>
                  </a:schemeClr>
                </a:solidFill>
                <a:latin typeface="Arial" panose="020B0604020202020204" pitchFamily="34" charset="0"/>
                <a:ea typeface="Menlo" panose="020B0609030804020204" pitchFamily="49" charset="0"/>
                <a:cs typeface="Arial" panose="020B0604020202020204" pitchFamily="34" charset="0"/>
              </a:rPr>
              <a:t>2. Feature engineering didn’t improve results - original features are sufficient.</a:t>
            </a:r>
          </a:p>
          <a:p>
            <a:pPr>
              <a:lnSpc>
                <a:spcPct val="150000"/>
              </a:lnSpc>
            </a:pPr>
            <a:r>
              <a:rPr lang="en-GB" sz="1200" dirty="0">
                <a:solidFill>
                  <a:schemeClr val="accent3">
                    <a:lumMod val="50000"/>
                  </a:schemeClr>
                </a:solidFill>
                <a:latin typeface="Arial" panose="020B0604020202020204" pitchFamily="34" charset="0"/>
                <a:ea typeface="Menlo" panose="020B0609030804020204" pitchFamily="49" charset="0"/>
                <a:cs typeface="Arial" panose="020B0604020202020204" pitchFamily="34" charset="0"/>
              </a:rPr>
              <a:t>3. Final model deployed in Stream lit for real-time start-up success prediction.</a:t>
            </a:r>
          </a:p>
        </p:txBody>
      </p:sp>
    </p:spTree>
    <p:extLst>
      <p:ext uri="{BB962C8B-B14F-4D97-AF65-F5344CB8AC3E}">
        <p14:creationId xmlns:p14="http://schemas.microsoft.com/office/powerpoint/2010/main" val="3017440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8"/>
          <p:cNvSpPr txBox="1"/>
          <p:nvPr/>
        </p:nvSpPr>
        <p:spPr>
          <a:xfrm>
            <a:off x="340963" y="774915"/>
            <a:ext cx="8736737" cy="37926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/>
              <a:t>CONTENTS</a:t>
            </a:r>
            <a:endParaRPr lang="en-GB" sz="1600" dirty="0"/>
          </a:p>
          <a:p>
            <a:pPr>
              <a:lnSpc>
                <a:spcPct val="150000"/>
              </a:lnSpc>
            </a:pPr>
            <a:r>
              <a:rPr lang="en-GB" dirty="0"/>
              <a:t>1. Introduction</a:t>
            </a:r>
          </a:p>
          <a:p>
            <a:pPr>
              <a:lnSpc>
                <a:spcPct val="150000"/>
              </a:lnSpc>
            </a:pPr>
            <a:r>
              <a:rPr lang="en-GB" dirty="0"/>
              <a:t>2. Background</a:t>
            </a:r>
          </a:p>
          <a:p>
            <a:pPr>
              <a:lnSpc>
                <a:spcPct val="150000"/>
              </a:lnSpc>
            </a:pPr>
            <a:r>
              <a:rPr lang="en-GB" dirty="0"/>
              <a:t>3. Research Questions</a:t>
            </a:r>
          </a:p>
          <a:p>
            <a:pPr>
              <a:lnSpc>
                <a:spcPct val="150000"/>
              </a:lnSpc>
            </a:pPr>
            <a:r>
              <a:rPr lang="en-GB" dirty="0"/>
              <a:t>4. Data Overview</a:t>
            </a:r>
          </a:p>
          <a:p>
            <a:pPr>
              <a:lnSpc>
                <a:spcPct val="150000"/>
              </a:lnSpc>
            </a:pPr>
            <a:r>
              <a:rPr lang="en-GB" dirty="0"/>
              <a:t>5. Data Preparation Pipeline</a:t>
            </a:r>
          </a:p>
          <a:p>
            <a:pPr>
              <a:lnSpc>
                <a:spcPct val="150000"/>
              </a:lnSpc>
            </a:pPr>
            <a:r>
              <a:rPr lang="en-GB" dirty="0"/>
              <a:t>6. Exploratory Data Analysis (EDA)</a:t>
            </a:r>
          </a:p>
          <a:p>
            <a:pPr>
              <a:lnSpc>
                <a:spcPct val="150000"/>
              </a:lnSpc>
            </a:pPr>
            <a:r>
              <a:rPr lang="en-GB" dirty="0"/>
              <a:t>7. Model Training &amp; Selection</a:t>
            </a:r>
          </a:p>
          <a:p>
            <a:pPr>
              <a:lnSpc>
                <a:spcPct val="150000"/>
              </a:lnSpc>
            </a:pPr>
            <a:r>
              <a:rPr lang="en-GB" dirty="0"/>
              <a:t>8. Model Comparison &amp; Results</a:t>
            </a:r>
          </a:p>
          <a:p>
            <a:pPr>
              <a:lnSpc>
                <a:spcPct val="150000"/>
              </a:lnSpc>
            </a:pPr>
            <a:r>
              <a:rPr lang="en-GB" dirty="0"/>
              <a:t>9. </a:t>
            </a:r>
            <a:r>
              <a:rPr lang="en-GB" dirty="0" err="1"/>
              <a:t>Streamlit</a:t>
            </a:r>
            <a:r>
              <a:rPr lang="en-GB" dirty="0"/>
              <a:t> Dashboard</a:t>
            </a:r>
          </a:p>
          <a:p>
            <a:pPr>
              <a:lnSpc>
                <a:spcPct val="150000"/>
              </a:lnSpc>
            </a:pPr>
            <a:r>
              <a:rPr lang="en-GB" dirty="0"/>
              <a:t>10. Future Enhancements &amp; Takeaways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i="1" dirty="0"/>
          </a:p>
        </p:txBody>
      </p:sp>
      <p:pic>
        <p:nvPicPr>
          <p:cNvPr id="2" name="Google Shape;147;p31">
            <a:extLst>
              <a:ext uri="{FF2B5EF4-FFF2-40B4-BE49-F238E27FC236}">
                <a16:creationId xmlns:a16="http://schemas.microsoft.com/office/drawing/2014/main" id="{36A49F32-ADD2-600C-FF9B-A41A0FC3328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575917"/>
            <a:ext cx="4572000" cy="24755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D34F30-58F6-2C9D-5C55-A5DAEDC952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79A866C-A7C9-9FC7-D5D1-218EF7237D5A}"/>
              </a:ext>
            </a:extLst>
          </p:cNvPr>
          <p:cNvSpPr txBox="1"/>
          <p:nvPr/>
        </p:nvSpPr>
        <p:spPr>
          <a:xfrm>
            <a:off x="311700" y="6497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buClr>
                <a:schemeClr val="dk1"/>
              </a:buClr>
              <a:buSzPts val="2800"/>
            </a:pPr>
            <a:endParaRPr lang="en-US" sz="2200" b="0" i="0" u="none" strike="noStrike" cap="none" dirty="0">
              <a:solidFill>
                <a:schemeClr val="dk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800A0F8-2055-161C-DD7A-224F656F61B8}"/>
              </a:ext>
            </a:extLst>
          </p:cNvPr>
          <p:cNvSpPr txBox="1"/>
          <p:nvPr/>
        </p:nvSpPr>
        <p:spPr>
          <a:xfrm>
            <a:off x="217079" y="758686"/>
            <a:ext cx="7153779" cy="358140"/>
          </a:xfrm>
          <a:prstGeom prst="rect">
            <a:avLst/>
          </a:prstGeom>
          <a:noFill/>
          <a:ln>
            <a:noFill/>
          </a:ln>
        </p:spPr>
        <p:txBody>
          <a:bodyPr anchor="t">
            <a:normAutofit fontScale="70000" lnSpcReduction="20000"/>
          </a:bodyPr>
          <a:lstStyle/>
          <a:p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ea typeface="Menlo" panose="020B0609030804020204" pitchFamily="49" charset="0"/>
                <a:cs typeface="Arial" panose="020B0604020202020204" pitchFamily="34" charset="0"/>
              </a:rPr>
              <a:t>STREAMLIT DASHBOARD - </a:t>
            </a:r>
            <a:r>
              <a:rPr lang="en-US" dirty="0"/>
              <a:t>https://umbc-data606-capstone-nirvika-rajendra-student-startup-succcess.streamlit.app/</a:t>
            </a:r>
          </a:p>
          <a:p>
            <a:endParaRPr lang="en-US" sz="1200" b="1" dirty="0">
              <a:solidFill>
                <a:schemeClr val="tx1"/>
              </a:solidFill>
              <a:latin typeface="Arial" panose="020B0604020202020204" pitchFamily="34" charset="0"/>
              <a:ea typeface="Menlo" panose="020B0609030804020204" pitchFamily="49" charset="0"/>
              <a:cs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47A8AF1-0461-F1BA-305B-43E7AE8144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430" y="1222450"/>
            <a:ext cx="7004705" cy="3742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9294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C85454-260C-4B8C-7C25-3AC82C0D67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5FA183F7-FE5A-67D7-4A1D-3C578D0AE500}"/>
              </a:ext>
            </a:extLst>
          </p:cNvPr>
          <p:cNvSpPr txBox="1"/>
          <p:nvPr/>
        </p:nvSpPr>
        <p:spPr>
          <a:xfrm>
            <a:off x="311700" y="6497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buClr>
                <a:schemeClr val="dk1"/>
              </a:buClr>
              <a:buSzPts val="2800"/>
            </a:pPr>
            <a:endParaRPr lang="en-US" sz="2200" b="0" i="0" u="none" strike="noStrike" cap="none" dirty="0">
              <a:solidFill>
                <a:schemeClr val="dk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7F2D3B1-8FBC-40AA-6896-EF3BCE7C4B48}"/>
              </a:ext>
            </a:extLst>
          </p:cNvPr>
          <p:cNvSpPr txBox="1"/>
          <p:nvPr/>
        </p:nvSpPr>
        <p:spPr>
          <a:xfrm>
            <a:off x="502200" y="324814"/>
            <a:ext cx="4069800" cy="3264408"/>
          </a:xfrm>
          <a:prstGeom prst="rect">
            <a:avLst/>
          </a:prstGeom>
          <a:noFill/>
          <a:ln>
            <a:noFill/>
          </a:ln>
        </p:spPr>
        <p:txBody>
          <a:bodyPr anchor="t">
            <a:noAutofit/>
          </a:bodyPr>
          <a:lstStyle/>
          <a:p>
            <a:pPr algn="just">
              <a:lnSpc>
                <a:spcPct val="150000"/>
              </a:lnSpc>
            </a:pPr>
            <a:endParaRPr lang="en-US" sz="1200" dirty="0">
              <a:solidFill>
                <a:schemeClr val="tx1"/>
              </a:solidFill>
              <a:latin typeface="Arial" panose="020B0604020202020204" pitchFamily="34" charset="0"/>
              <a:ea typeface="Menlo" panose="020B0609030804020204" pitchFamily="49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endParaRPr lang="en-US" sz="1200" dirty="0">
              <a:solidFill>
                <a:schemeClr val="tx1"/>
              </a:solidFill>
              <a:latin typeface="Arial" panose="020B0604020202020204" pitchFamily="34" charset="0"/>
              <a:ea typeface="Menlo" panose="020B0609030804020204" pitchFamily="49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GB" sz="1200" b="1" dirty="0">
                <a:solidFill>
                  <a:schemeClr val="tx1"/>
                </a:solidFill>
                <a:latin typeface="Arial" panose="020B0604020202020204" pitchFamily="34" charset="0"/>
                <a:ea typeface="Menlo" panose="020B0609030804020204" pitchFamily="49" charset="0"/>
                <a:cs typeface="Arial" panose="020B0604020202020204" pitchFamily="34" charset="0"/>
              </a:rPr>
              <a:t>1. Model Limitations 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tx1"/>
                </a:solidFill>
                <a:latin typeface="Arial" panose="020B0604020202020204" pitchFamily="34" charset="0"/>
                <a:ea typeface="Menlo" panose="020B0609030804020204" pitchFamily="49" charset="0"/>
                <a:cs typeface="Arial" panose="020B0604020202020204" pitchFamily="34" charset="0"/>
              </a:rPr>
              <a:t>Logistic Regression may miss non-linear patterns.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tx1"/>
                </a:solidFill>
                <a:latin typeface="Arial" panose="020B0604020202020204" pitchFamily="34" charset="0"/>
                <a:ea typeface="Menlo" panose="020B0609030804020204" pitchFamily="49" charset="0"/>
                <a:cs typeface="Arial" panose="020B0604020202020204" pitchFamily="34" charset="0"/>
              </a:rPr>
              <a:t>Random Forest can overfit on small or noisy datasets.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tx1"/>
                </a:solidFill>
                <a:latin typeface="Arial" panose="020B0604020202020204" pitchFamily="34" charset="0"/>
                <a:ea typeface="Menlo" panose="020B0609030804020204" pitchFamily="49" charset="0"/>
                <a:cs typeface="Arial" panose="020B0604020202020204" pitchFamily="34" charset="0"/>
              </a:rPr>
              <a:t>Predictions rely on data quality, external factors not considered like market changes or regulations.</a:t>
            </a:r>
          </a:p>
          <a:p>
            <a:pPr algn="just">
              <a:lnSpc>
                <a:spcPct val="150000"/>
              </a:lnSpc>
            </a:pPr>
            <a:endParaRPr lang="en-GB" sz="1200" b="1" dirty="0">
              <a:solidFill>
                <a:schemeClr val="tx1"/>
              </a:solidFill>
              <a:latin typeface="Arial" panose="020B0604020202020204" pitchFamily="34" charset="0"/>
              <a:ea typeface="Menlo" panose="020B0609030804020204" pitchFamily="49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GB" sz="1200" b="1" dirty="0">
                <a:solidFill>
                  <a:schemeClr val="tx1"/>
                </a:solidFill>
                <a:latin typeface="Arial" panose="020B0604020202020204" pitchFamily="34" charset="0"/>
                <a:ea typeface="Menlo" panose="020B0609030804020204" pitchFamily="49" charset="0"/>
                <a:cs typeface="Arial" panose="020B0604020202020204" pitchFamily="34" charset="0"/>
              </a:rPr>
              <a:t>2. Future Enhancements 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tx1"/>
                </a:solidFill>
                <a:latin typeface="Arial" panose="020B0604020202020204" pitchFamily="34" charset="0"/>
                <a:ea typeface="Menlo" panose="020B0609030804020204" pitchFamily="49" charset="0"/>
                <a:cs typeface="Arial" panose="020B0604020202020204" pitchFamily="34" charset="0"/>
              </a:rPr>
              <a:t>Add more relevant features (market trends, founder background).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tx1"/>
                </a:solidFill>
                <a:latin typeface="Arial" panose="020B0604020202020204" pitchFamily="34" charset="0"/>
                <a:ea typeface="Menlo" panose="020B0609030804020204" pitchFamily="49" charset="0"/>
                <a:cs typeface="Arial" panose="020B0604020202020204" pitchFamily="34" charset="0"/>
              </a:rPr>
              <a:t>Explore advanced models (</a:t>
            </a:r>
            <a:r>
              <a:rPr lang="en-GB" sz="1200" dirty="0" err="1">
                <a:solidFill>
                  <a:schemeClr val="tx1"/>
                </a:solidFill>
                <a:latin typeface="Arial" panose="020B0604020202020204" pitchFamily="34" charset="0"/>
                <a:ea typeface="Menlo" panose="020B0609030804020204" pitchFamily="49" charset="0"/>
                <a:cs typeface="Arial" panose="020B0604020202020204" pitchFamily="34" charset="0"/>
              </a:rPr>
              <a:t>XGBoost</a:t>
            </a:r>
            <a:r>
              <a:rPr lang="en-GB" sz="1200" dirty="0">
                <a:solidFill>
                  <a:schemeClr val="tx1"/>
                </a:solidFill>
                <a:latin typeface="Arial" panose="020B0604020202020204" pitchFamily="34" charset="0"/>
                <a:ea typeface="Menlo" panose="020B0609030804020204" pitchFamily="49" charset="0"/>
                <a:cs typeface="Arial" panose="020B0604020202020204" pitchFamily="34" charset="0"/>
              </a:rPr>
              <a:t>, </a:t>
            </a:r>
            <a:r>
              <a:rPr lang="en-GB" sz="1200" dirty="0" err="1">
                <a:solidFill>
                  <a:schemeClr val="tx1"/>
                </a:solidFill>
                <a:latin typeface="Arial" panose="020B0604020202020204" pitchFamily="34" charset="0"/>
                <a:ea typeface="Menlo" panose="020B0609030804020204" pitchFamily="49" charset="0"/>
                <a:cs typeface="Arial" panose="020B0604020202020204" pitchFamily="34" charset="0"/>
              </a:rPr>
              <a:t>LightGBM</a:t>
            </a:r>
            <a:r>
              <a:rPr lang="en-GB" sz="1200" dirty="0">
                <a:solidFill>
                  <a:schemeClr val="tx1"/>
                </a:solidFill>
                <a:latin typeface="Arial" panose="020B0604020202020204" pitchFamily="34" charset="0"/>
                <a:ea typeface="Menlo" panose="020B0609030804020204" pitchFamily="49" charset="0"/>
                <a:cs typeface="Arial" panose="020B0604020202020204" pitchFamily="34" charset="0"/>
              </a:rPr>
              <a:t>).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tx1"/>
                </a:solidFill>
                <a:latin typeface="Arial" panose="020B0604020202020204" pitchFamily="34" charset="0"/>
                <a:ea typeface="Menlo" panose="020B0609030804020204" pitchFamily="49" charset="0"/>
                <a:cs typeface="Arial" panose="020B0604020202020204" pitchFamily="34" charset="0"/>
              </a:rPr>
              <a:t>Enhance </a:t>
            </a:r>
            <a:r>
              <a:rPr lang="en-GB" sz="1200" dirty="0" err="1">
                <a:solidFill>
                  <a:schemeClr val="tx1"/>
                </a:solidFill>
                <a:latin typeface="Arial" panose="020B0604020202020204" pitchFamily="34" charset="0"/>
                <a:ea typeface="Menlo" panose="020B0609030804020204" pitchFamily="49" charset="0"/>
                <a:cs typeface="Arial" panose="020B0604020202020204" pitchFamily="34" charset="0"/>
              </a:rPr>
              <a:t>Streamlit</a:t>
            </a:r>
            <a:r>
              <a:rPr lang="en-GB" sz="1200" dirty="0">
                <a:solidFill>
                  <a:schemeClr val="tx1"/>
                </a:solidFill>
                <a:latin typeface="Arial" panose="020B0604020202020204" pitchFamily="34" charset="0"/>
                <a:ea typeface="Menlo" panose="020B0609030804020204" pitchFamily="49" charset="0"/>
                <a:cs typeface="Arial" panose="020B0604020202020204" pitchFamily="34" charset="0"/>
              </a:rPr>
              <a:t> app with charts, </a:t>
            </a:r>
            <a:r>
              <a:rPr lang="en-GB" sz="1200" dirty="0" err="1">
                <a:solidFill>
                  <a:schemeClr val="tx1"/>
                </a:solidFill>
                <a:latin typeface="Arial" panose="020B0604020202020204" pitchFamily="34" charset="0"/>
                <a:ea typeface="Menlo" panose="020B0609030804020204" pitchFamily="49" charset="0"/>
                <a:cs typeface="Arial" panose="020B0604020202020204" pitchFamily="34" charset="0"/>
              </a:rPr>
              <a:t>explainability</a:t>
            </a:r>
            <a:r>
              <a:rPr lang="en-GB" sz="1200" dirty="0">
                <a:solidFill>
                  <a:schemeClr val="tx1"/>
                </a:solidFill>
                <a:latin typeface="Arial" panose="020B0604020202020204" pitchFamily="34" charset="0"/>
                <a:ea typeface="Menlo" panose="020B0609030804020204" pitchFamily="49" charset="0"/>
                <a:cs typeface="Arial" panose="020B0604020202020204" pitchFamily="34" charset="0"/>
              </a:rPr>
              <a:t>, batch predictions.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tx1"/>
                </a:solidFill>
                <a:latin typeface="Arial" panose="020B0604020202020204" pitchFamily="34" charset="0"/>
                <a:ea typeface="Menlo" panose="020B0609030804020204" pitchFamily="49" charset="0"/>
                <a:cs typeface="Arial" panose="020B0604020202020204" pitchFamily="34" charset="0"/>
              </a:rPr>
              <a:t>Periodically retrain with new data.</a:t>
            </a:r>
          </a:p>
          <a:p>
            <a:pPr algn="just">
              <a:lnSpc>
                <a:spcPct val="150000"/>
              </a:lnSpc>
            </a:pPr>
            <a:endParaRPr lang="en-US" sz="1200" dirty="0">
              <a:solidFill>
                <a:schemeClr val="tx1"/>
              </a:solidFill>
              <a:latin typeface="Arial" panose="020B0604020202020204" pitchFamily="34" charset="0"/>
              <a:ea typeface="Menlo" panose="020B0609030804020204" pitchFamily="49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2A2418-79FD-9071-1A8B-D43FBC2A5396}"/>
              </a:ext>
            </a:extLst>
          </p:cNvPr>
          <p:cNvSpPr txBox="1"/>
          <p:nvPr/>
        </p:nvSpPr>
        <p:spPr>
          <a:xfrm>
            <a:off x="4690872" y="896112"/>
            <a:ext cx="3867912" cy="38779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GB" sz="1200" b="1" dirty="0">
                <a:solidFill>
                  <a:schemeClr val="tx1"/>
                </a:solidFill>
                <a:latin typeface="Arial" panose="020B0604020202020204" pitchFamily="34" charset="0"/>
                <a:ea typeface="Menlo" panose="020B0609030804020204" pitchFamily="49" charset="0"/>
                <a:cs typeface="Arial" panose="020B0604020202020204" pitchFamily="34" charset="0"/>
              </a:rPr>
              <a:t>3. Key Takeaways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tx1"/>
                </a:solidFill>
                <a:latin typeface="Arial" panose="020B0604020202020204" pitchFamily="34" charset="0"/>
                <a:ea typeface="Menlo" panose="020B0609030804020204" pitchFamily="49" charset="0"/>
                <a:cs typeface="Arial" panose="020B0604020202020204" pitchFamily="34" charset="0"/>
              </a:rPr>
              <a:t>Logistic Regression is the most </a:t>
            </a:r>
          </a:p>
          <a:p>
            <a:pPr algn="just">
              <a:lnSpc>
                <a:spcPct val="150000"/>
              </a:lnSpc>
            </a:pPr>
            <a:r>
              <a:rPr lang="en-GB" sz="1200" dirty="0">
                <a:solidFill>
                  <a:schemeClr val="tx1"/>
                </a:solidFill>
                <a:latin typeface="Arial" panose="020B0604020202020204" pitchFamily="34" charset="0"/>
                <a:ea typeface="Menlo" panose="020B0609030804020204" pitchFamily="49" charset="0"/>
                <a:cs typeface="Arial" panose="020B0604020202020204" pitchFamily="34" charset="0"/>
              </a:rPr>
              <a:t>       reliable model for this dataset.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tx1"/>
                </a:solidFill>
                <a:latin typeface="Arial" panose="020B0604020202020204" pitchFamily="34" charset="0"/>
                <a:ea typeface="Menlo" panose="020B0609030804020204" pitchFamily="49" charset="0"/>
                <a:cs typeface="Arial" panose="020B0604020202020204" pitchFamily="34" charset="0"/>
              </a:rPr>
              <a:t>Feature engineering helps but has model-specific effects.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tx1"/>
                </a:solidFill>
                <a:latin typeface="Arial" panose="020B0604020202020204" pitchFamily="34" charset="0"/>
                <a:ea typeface="Menlo" panose="020B0609030804020204" pitchFamily="49" charset="0"/>
                <a:cs typeface="Arial" panose="020B0604020202020204" pitchFamily="34" charset="0"/>
              </a:rPr>
              <a:t>Top predictors of </a:t>
            </a:r>
            <a:r>
              <a:rPr lang="en-GB" sz="1200" dirty="0" err="1">
                <a:solidFill>
                  <a:schemeClr val="tx1"/>
                </a:solidFill>
                <a:latin typeface="Arial" panose="020B0604020202020204" pitchFamily="34" charset="0"/>
                <a:ea typeface="Menlo" panose="020B0609030804020204" pitchFamily="49" charset="0"/>
                <a:cs typeface="Arial" panose="020B0604020202020204" pitchFamily="34" charset="0"/>
              </a:rPr>
              <a:t>startup</a:t>
            </a:r>
            <a:r>
              <a:rPr lang="en-GB" sz="1200" dirty="0">
                <a:solidFill>
                  <a:schemeClr val="tx1"/>
                </a:solidFill>
                <a:latin typeface="Arial" panose="020B0604020202020204" pitchFamily="34" charset="0"/>
                <a:ea typeface="Menlo" panose="020B0609030804020204" pitchFamily="49" charset="0"/>
                <a:cs typeface="Arial" panose="020B0604020202020204" pitchFamily="34" charset="0"/>
              </a:rPr>
              <a:t> success: funding amount, mentorship &amp; incubation support, innovation score, business model strength, technology maturity, market readiness.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200" dirty="0" err="1">
                <a:solidFill>
                  <a:schemeClr val="tx1"/>
                </a:solidFill>
                <a:latin typeface="Arial" panose="020B0604020202020204" pitchFamily="34" charset="0"/>
                <a:ea typeface="Menlo" panose="020B0609030804020204" pitchFamily="49" charset="0"/>
                <a:cs typeface="Arial" panose="020B0604020202020204" pitchFamily="34" charset="0"/>
              </a:rPr>
              <a:t>Streamlit</a:t>
            </a:r>
            <a:r>
              <a:rPr lang="en-GB" sz="1200" dirty="0">
                <a:solidFill>
                  <a:schemeClr val="tx1"/>
                </a:solidFill>
                <a:latin typeface="Arial" panose="020B0604020202020204" pitchFamily="34" charset="0"/>
                <a:ea typeface="Menlo" panose="020B0609030804020204" pitchFamily="49" charset="0"/>
                <a:cs typeface="Arial" panose="020B0604020202020204" pitchFamily="34" charset="0"/>
              </a:rPr>
              <a:t> app enables real-time predictions for user inputs.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tx1"/>
                </a:solidFill>
                <a:latin typeface="Arial" panose="020B0604020202020204" pitchFamily="34" charset="0"/>
                <a:ea typeface="Menlo" panose="020B0609030804020204" pitchFamily="49" charset="0"/>
                <a:cs typeface="Arial" panose="020B0604020202020204" pitchFamily="34" charset="0"/>
              </a:rPr>
              <a:t>Data-driven insights can guide </a:t>
            </a:r>
            <a:r>
              <a:rPr lang="en-GB" sz="1200" dirty="0" err="1">
                <a:solidFill>
                  <a:schemeClr val="tx1"/>
                </a:solidFill>
                <a:latin typeface="Arial" panose="020B0604020202020204" pitchFamily="34" charset="0"/>
                <a:ea typeface="Menlo" panose="020B0609030804020204" pitchFamily="49" charset="0"/>
                <a:cs typeface="Arial" panose="020B0604020202020204" pitchFamily="34" charset="0"/>
              </a:rPr>
              <a:t>startup</a:t>
            </a:r>
            <a:r>
              <a:rPr lang="en-GB" sz="1200" dirty="0">
                <a:solidFill>
                  <a:schemeClr val="tx1"/>
                </a:solidFill>
                <a:latin typeface="Arial" panose="020B0604020202020204" pitchFamily="34" charset="0"/>
                <a:ea typeface="Menlo" panose="020B0609030804020204" pitchFamily="49" charset="0"/>
                <a:cs typeface="Arial" panose="020B0604020202020204" pitchFamily="34" charset="0"/>
              </a:rPr>
              <a:t> support and decision-making.</a:t>
            </a:r>
          </a:p>
          <a:p>
            <a:endParaRPr lang="en-US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84255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Google Shape;277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48"/>
          <p:cNvPicPr preferRelativeResize="0"/>
          <p:nvPr/>
        </p:nvPicPr>
        <p:blipFill rotWithShape="1">
          <a:blip r:embed="rId4">
            <a:alphaModFix/>
          </a:blip>
          <a:srcRect t="30619" b="30976"/>
          <a:stretch/>
        </p:blipFill>
        <p:spPr>
          <a:xfrm>
            <a:off x="29900" y="1971804"/>
            <a:ext cx="3406871" cy="1011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48"/>
          <p:cNvSpPr txBox="1"/>
          <p:nvPr/>
        </p:nvSpPr>
        <p:spPr>
          <a:xfrm>
            <a:off x="4461400" y="2429700"/>
            <a:ext cx="2095517" cy="5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Inter Black"/>
                <a:ea typeface="Inter Black"/>
                <a:cs typeface="Inter Black"/>
                <a:sym typeface="Inter Black"/>
              </a:rPr>
              <a:t>THANK YOU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  <a:latin typeface="Inter Black"/>
              <a:ea typeface="Inter Black"/>
              <a:cs typeface="Inter Black"/>
              <a:sym typeface="Inter Black"/>
            </a:endParaRPr>
          </a:p>
        </p:txBody>
      </p:sp>
      <p:sp>
        <p:nvSpPr>
          <p:cNvPr id="280" name="Google Shape;280;p48"/>
          <p:cNvSpPr txBox="1"/>
          <p:nvPr/>
        </p:nvSpPr>
        <p:spPr>
          <a:xfrm>
            <a:off x="4224325" y="3393275"/>
            <a:ext cx="3999900" cy="216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6C4771-CA22-C04F-18C8-FE8B24AF6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649750"/>
            <a:ext cx="8520600" cy="572700"/>
          </a:xfrm>
        </p:spPr>
        <p:txBody>
          <a:bodyPr wrap="square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GB" sz="2200" dirty="0"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5" name="Text Placeholder 2">
            <a:extLst>
              <a:ext uri="{FF2B5EF4-FFF2-40B4-BE49-F238E27FC236}">
                <a16:creationId xmlns:a16="http://schemas.microsoft.com/office/drawing/2014/main" id="{0ED5627E-E767-35F3-015F-33F6AF18CE6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43394514"/>
              </p:ext>
            </p:extLst>
          </p:nvPr>
        </p:nvGraphicFramePr>
        <p:xfrm>
          <a:off x="311700" y="1412950"/>
          <a:ext cx="8520600" cy="32644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9276062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1F40B43-27A4-FD8C-AB34-14BE1E7FE3E9}"/>
              </a:ext>
            </a:extLst>
          </p:cNvPr>
          <p:cNvSpPr txBox="1"/>
          <p:nvPr/>
        </p:nvSpPr>
        <p:spPr>
          <a:xfrm>
            <a:off x="286248" y="763326"/>
            <a:ext cx="5438692" cy="39303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400" b="1" spc="50" dirty="0">
                <a:ln w="0"/>
                <a:solidFill>
                  <a:schemeClr val="tx1">
                    <a:lumMod val="85000"/>
                    <a:lumOff val="15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BACKGROUND</a:t>
            </a:r>
            <a:endParaRPr lang="en-GB" b="1" dirty="0"/>
          </a:p>
          <a:p>
            <a:pPr>
              <a:lnSpc>
                <a:spcPct val="150000"/>
              </a:lnSpc>
            </a:pPr>
            <a:r>
              <a:rPr lang="en-GB" dirty="0">
                <a:solidFill>
                  <a:schemeClr val="accent3">
                    <a:lumMod val="50000"/>
                  </a:schemeClr>
                </a:solidFill>
                <a:latin typeface="Arial" panose="020B0604020202020204" pitchFamily="34" charset="0"/>
                <a:ea typeface="Menlo" panose="020B0609030804020204" pitchFamily="49" charset="0"/>
                <a:cs typeface="Arial" panose="020B0604020202020204" pitchFamily="34" charset="0"/>
                <a:sym typeface="Inter"/>
              </a:rPr>
              <a:t>1. Student </a:t>
            </a:r>
            <a:r>
              <a:rPr lang="en-GB" dirty="0" err="1">
                <a:solidFill>
                  <a:schemeClr val="accent3">
                    <a:lumMod val="50000"/>
                  </a:schemeClr>
                </a:solidFill>
                <a:latin typeface="Arial" panose="020B0604020202020204" pitchFamily="34" charset="0"/>
                <a:ea typeface="Menlo" panose="020B0609030804020204" pitchFamily="49" charset="0"/>
                <a:cs typeface="Arial" panose="020B0604020202020204" pitchFamily="34" charset="0"/>
                <a:sym typeface="Inter"/>
              </a:rPr>
              <a:t>startups</a:t>
            </a:r>
            <a:r>
              <a:rPr lang="en-GB" dirty="0">
                <a:solidFill>
                  <a:schemeClr val="accent3">
                    <a:lumMod val="50000"/>
                  </a:schemeClr>
                </a:solidFill>
                <a:latin typeface="Arial" panose="020B0604020202020204" pitchFamily="34" charset="0"/>
                <a:ea typeface="Menlo" panose="020B0609030804020204" pitchFamily="49" charset="0"/>
                <a:cs typeface="Arial" panose="020B0604020202020204" pitchFamily="34" charset="0"/>
                <a:sym typeface="Inter"/>
              </a:rPr>
              <a:t> drive innovation and economic growth.</a:t>
            </a:r>
          </a:p>
          <a:p>
            <a:pPr>
              <a:lnSpc>
                <a:spcPct val="150000"/>
              </a:lnSpc>
            </a:pPr>
            <a:r>
              <a:rPr lang="en-GB" dirty="0">
                <a:solidFill>
                  <a:schemeClr val="accent3">
                    <a:lumMod val="50000"/>
                  </a:schemeClr>
                </a:solidFill>
                <a:latin typeface="Arial" panose="020B0604020202020204" pitchFamily="34" charset="0"/>
                <a:ea typeface="Menlo" panose="020B0609030804020204" pitchFamily="49" charset="0"/>
                <a:cs typeface="Arial" panose="020B0604020202020204" pitchFamily="34" charset="0"/>
                <a:sym typeface="Inter"/>
              </a:rPr>
              <a:t>2. Only a small fraction achieve long-term success.</a:t>
            </a:r>
          </a:p>
          <a:p>
            <a:pPr>
              <a:lnSpc>
                <a:spcPct val="150000"/>
              </a:lnSpc>
            </a:pPr>
            <a:r>
              <a:rPr lang="en-GB" dirty="0">
                <a:solidFill>
                  <a:schemeClr val="accent3">
                    <a:lumMod val="50000"/>
                  </a:schemeClr>
                </a:solidFill>
                <a:latin typeface="Arial" panose="020B0604020202020204" pitchFamily="34" charset="0"/>
                <a:ea typeface="Menlo" panose="020B0609030804020204" pitchFamily="49" charset="0"/>
                <a:cs typeface="Arial" panose="020B0604020202020204" pitchFamily="34" charset="0"/>
                <a:sym typeface="Inter"/>
              </a:rPr>
              <a:t>3. Data analysis can help identify the factors that influence </a:t>
            </a:r>
            <a:r>
              <a:rPr lang="en-GB" dirty="0" err="1">
                <a:solidFill>
                  <a:schemeClr val="accent3">
                    <a:lumMod val="50000"/>
                  </a:schemeClr>
                </a:solidFill>
                <a:latin typeface="Arial" panose="020B0604020202020204" pitchFamily="34" charset="0"/>
                <a:ea typeface="Menlo" panose="020B0609030804020204" pitchFamily="49" charset="0"/>
                <a:cs typeface="Arial" panose="020B0604020202020204" pitchFamily="34" charset="0"/>
                <a:sym typeface="Inter"/>
              </a:rPr>
              <a:t>startup</a:t>
            </a:r>
            <a:r>
              <a:rPr lang="en-GB" dirty="0">
                <a:solidFill>
                  <a:schemeClr val="accent3">
                    <a:lumMod val="50000"/>
                  </a:schemeClr>
                </a:solidFill>
                <a:latin typeface="Arial" panose="020B0604020202020204" pitchFamily="34" charset="0"/>
                <a:ea typeface="Menlo" panose="020B0609030804020204" pitchFamily="49" charset="0"/>
                <a:cs typeface="Arial" panose="020B0604020202020204" pitchFamily="34" charset="0"/>
                <a:sym typeface="Inter"/>
              </a:rPr>
              <a:t> outcomes.</a:t>
            </a:r>
          </a:p>
          <a:p>
            <a:pPr>
              <a:lnSpc>
                <a:spcPct val="150000"/>
              </a:lnSpc>
            </a:pPr>
            <a:r>
              <a:rPr lang="en-GB" sz="1400" b="1" dirty="0">
                <a:latin typeface="Arial" panose="020B0604020202020204" pitchFamily="34" charset="0"/>
                <a:cs typeface="Arial" panose="020B0604020202020204" pitchFamily="34" charset="0"/>
              </a:rPr>
              <a:t>RESEARCH QUESTIONS </a:t>
            </a:r>
          </a:p>
          <a:p>
            <a:pPr>
              <a:lnSpc>
                <a:spcPct val="150000"/>
              </a:lnSpc>
            </a:pPr>
            <a:r>
              <a:rPr lang="en-GB" dirty="0">
                <a:solidFill>
                  <a:schemeClr val="accent3">
                    <a:lumMod val="50000"/>
                  </a:schemeClr>
                </a:solidFill>
                <a:latin typeface="Arial" panose="020B0604020202020204" pitchFamily="34" charset="0"/>
                <a:ea typeface="Menlo" panose="020B0609030804020204" pitchFamily="49" charset="0"/>
                <a:cs typeface="Arial" panose="020B0604020202020204" pitchFamily="34" charset="0"/>
              </a:rPr>
              <a:t>1. Which factors best predict student </a:t>
            </a:r>
            <a:r>
              <a:rPr lang="en-GB" dirty="0" err="1">
                <a:solidFill>
                  <a:schemeClr val="accent3">
                    <a:lumMod val="50000"/>
                  </a:schemeClr>
                </a:solidFill>
                <a:latin typeface="Arial" panose="020B0604020202020204" pitchFamily="34" charset="0"/>
                <a:ea typeface="Menlo" panose="020B0609030804020204" pitchFamily="49" charset="0"/>
                <a:cs typeface="Arial" panose="020B0604020202020204" pitchFamily="34" charset="0"/>
              </a:rPr>
              <a:t>startup</a:t>
            </a:r>
            <a:r>
              <a:rPr lang="en-GB" dirty="0">
                <a:solidFill>
                  <a:schemeClr val="accent3">
                    <a:lumMod val="50000"/>
                  </a:schemeClr>
                </a:solidFill>
                <a:latin typeface="Arial" panose="020B0604020202020204" pitchFamily="34" charset="0"/>
                <a:ea typeface="Menlo" panose="020B0609030804020204" pitchFamily="49" charset="0"/>
                <a:cs typeface="Arial" panose="020B0604020202020204" pitchFamily="34" charset="0"/>
              </a:rPr>
              <a:t> success?</a:t>
            </a:r>
          </a:p>
          <a:p>
            <a:pPr>
              <a:lnSpc>
                <a:spcPct val="150000"/>
              </a:lnSpc>
            </a:pPr>
            <a:r>
              <a:rPr lang="en-GB" dirty="0">
                <a:solidFill>
                  <a:schemeClr val="accent3">
                    <a:lumMod val="50000"/>
                  </a:schemeClr>
                </a:solidFill>
                <a:latin typeface="Arial" panose="020B0604020202020204" pitchFamily="34" charset="0"/>
                <a:ea typeface="Menlo" panose="020B0609030804020204" pitchFamily="49" charset="0"/>
                <a:cs typeface="Arial" panose="020B0604020202020204" pitchFamily="34" charset="0"/>
              </a:rPr>
              <a:t>2. How do team size and experience affect outcomes?</a:t>
            </a:r>
          </a:p>
          <a:p>
            <a:pPr>
              <a:lnSpc>
                <a:spcPct val="150000"/>
              </a:lnSpc>
            </a:pPr>
            <a:r>
              <a:rPr lang="en-GB" dirty="0">
                <a:solidFill>
                  <a:schemeClr val="accent3">
                    <a:lumMod val="50000"/>
                  </a:schemeClr>
                </a:solidFill>
                <a:latin typeface="Arial" panose="020B0604020202020204" pitchFamily="34" charset="0"/>
                <a:ea typeface="Menlo" panose="020B0609030804020204" pitchFamily="49" charset="0"/>
                <a:cs typeface="Arial" panose="020B0604020202020204" pitchFamily="34" charset="0"/>
              </a:rPr>
              <a:t>3. What role do innovation and technology maturity play?</a:t>
            </a:r>
          </a:p>
          <a:p>
            <a:pPr>
              <a:lnSpc>
                <a:spcPct val="150000"/>
              </a:lnSpc>
            </a:pPr>
            <a:r>
              <a:rPr lang="en-GB" dirty="0">
                <a:solidFill>
                  <a:schemeClr val="accent3">
                    <a:lumMod val="50000"/>
                  </a:schemeClr>
                </a:solidFill>
                <a:latin typeface="Arial" panose="020B0604020202020204" pitchFamily="34" charset="0"/>
                <a:ea typeface="Menlo" panose="020B0609030804020204" pitchFamily="49" charset="0"/>
                <a:cs typeface="Arial" panose="020B0604020202020204" pitchFamily="34" charset="0"/>
              </a:rPr>
              <a:t>4. How impactful are mentorship and incubation programs?</a:t>
            </a:r>
          </a:p>
          <a:p>
            <a:pPr>
              <a:lnSpc>
                <a:spcPct val="150000"/>
              </a:lnSpc>
            </a:pPr>
            <a:r>
              <a:rPr lang="en-GB" dirty="0">
                <a:solidFill>
                  <a:schemeClr val="accent3">
                    <a:lumMod val="50000"/>
                  </a:schemeClr>
                </a:solidFill>
                <a:latin typeface="Arial" panose="020B0604020202020204" pitchFamily="34" charset="0"/>
                <a:ea typeface="Menlo" panose="020B0609030804020204" pitchFamily="49" charset="0"/>
                <a:cs typeface="Arial" panose="020B0604020202020204" pitchFamily="34" charset="0"/>
              </a:rPr>
              <a:t>5. Can machine-learning models accurately classify </a:t>
            </a:r>
            <a:r>
              <a:rPr lang="en-GB" dirty="0" err="1">
                <a:solidFill>
                  <a:schemeClr val="accent3">
                    <a:lumMod val="50000"/>
                  </a:schemeClr>
                </a:solidFill>
                <a:latin typeface="Arial" panose="020B0604020202020204" pitchFamily="34" charset="0"/>
                <a:ea typeface="Menlo" panose="020B0609030804020204" pitchFamily="49" charset="0"/>
                <a:cs typeface="Arial" panose="020B0604020202020204" pitchFamily="34" charset="0"/>
              </a:rPr>
              <a:t>startup</a:t>
            </a:r>
            <a:r>
              <a:rPr lang="en-GB" dirty="0">
                <a:solidFill>
                  <a:schemeClr val="accent3">
                    <a:lumMod val="50000"/>
                  </a:schemeClr>
                </a:solidFill>
                <a:latin typeface="Arial" panose="020B0604020202020204" pitchFamily="34" charset="0"/>
                <a:ea typeface="Menlo" panose="020B0609030804020204" pitchFamily="49" charset="0"/>
                <a:cs typeface="Arial" panose="020B0604020202020204" pitchFamily="34" charset="0"/>
              </a:rPr>
              <a:t> success?</a:t>
            </a:r>
          </a:p>
        </p:txBody>
      </p:sp>
      <p:pic>
        <p:nvPicPr>
          <p:cNvPr id="6" name="Google Shape;146;p31">
            <a:extLst>
              <a:ext uri="{FF2B5EF4-FFF2-40B4-BE49-F238E27FC236}">
                <a16:creationId xmlns:a16="http://schemas.microsoft.com/office/drawing/2014/main" id="{0BB32070-2500-1F80-ADD8-5485AD12D5C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59899" y="546198"/>
            <a:ext cx="3184101" cy="34520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60626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30"/>
          <p:cNvSpPr txBox="1">
            <a:spLocks noGrp="1"/>
          </p:cNvSpPr>
          <p:nvPr>
            <p:ph type="title"/>
          </p:nvPr>
        </p:nvSpPr>
        <p:spPr>
          <a:xfrm>
            <a:off x="2584173" y="842839"/>
            <a:ext cx="3228229" cy="419368"/>
          </a:xfr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90000"/>
              </a:lnSpc>
            </a:pPr>
            <a:r>
              <a:rPr lang="en-GB" sz="2400" b="1" dirty="0">
                <a:latin typeface="Arial" panose="020B0604020202020204" pitchFamily="34" charset="0"/>
                <a:cs typeface="Arial" panose="020B0604020202020204" pitchFamily="34" charset="0"/>
              </a:rPr>
              <a:t>DATA OVERVIEW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41" name="Google Shape;139;p30">
            <a:extLst>
              <a:ext uri="{FF2B5EF4-FFF2-40B4-BE49-F238E27FC236}">
                <a16:creationId xmlns:a16="http://schemas.microsoft.com/office/drawing/2014/main" id="{89C9264A-DAF4-D943-3BC7-60E88B3F2B7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4375813"/>
              </p:ext>
            </p:extLst>
          </p:nvPr>
        </p:nvGraphicFramePr>
        <p:xfrm>
          <a:off x="580445" y="1510747"/>
          <a:ext cx="7671410" cy="31586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F4E1D9F-3837-3719-8510-5B921670E2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8635115"/>
              </p:ext>
            </p:extLst>
          </p:nvPr>
        </p:nvGraphicFramePr>
        <p:xfrm>
          <a:off x="1716879" y="646770"/>
          <a:ext cx="5972033" cy="44227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2269">
                  <a:extLst>
                    <a:ext uri="{9D8B030D-6E8A-4147-A177-3AD203B41FA5}">
                      <a16:colId xmlns:a16="http://schemas.microsoft.com/office/drawing/2014/main" val="3084047587"/>
                    </a:ext>
                  </a:extLst>
                </a:gridCol>
                <a:gridCol w="873053">
                  <a:extLst>
                    <a:ext uri="{9D8B030D-6E8A-4147-A177-3AD203B41FA5}">
                      <a16:colId xmlns:a16="http://schemas.microsoft.com/office/drawing/2014/main" val="1202656480"/>
                    </a:ext>
                  </a:extLst>
                </a:gridCol>
                <a:gridCol w="3426711">
                  <a:extLst>
                    <a:ext uri="{9D8B030D-6E8A-4147-A177-3AD203B41FA5}">
                      <a16:colId xmlns:a16="http://schemas.microsoft.com/office/drawing/2014/main" val="2633487878"/>
                    </a:ext>
                  </a:extLst>
                </a:gridCol>
              </a:tblGrid>
              <a:tr h="230232">
                <a:tc>
                  <a:txBody>
                    <a:bodyPr/>
                    <a:lstStyle/>
                    <a:p>
                      <a:r>
                        <a:rPr lang="en-US" sz="1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COLUMN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6620988"/>
                  </a:ext>
                </a:extLst>
              </a:tr>
              <a:tr h="23023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000" b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institution_name</a:t>
                      </a:r>
                      <a:endParaRPr lang="en-GB" sz="10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Categorical</a:t>
                      </a:r>
                      <a:endParaRPr lang="en-US" sz="10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Name of the institution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6953686"/>
                  </a:ext>
                </a:extLst>
              </a:tr>
              <a:tr h="23023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000" b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institution_type</a:t>
                      </a:r>
                      <a:endParaRPr lang="en-GB" sz="10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Categorical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Type of institution (e.g., Public/Private/Technical/Non-technical)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9268788"/>
                  </a:ext>
                </a:extLst>
              </a:tr>
              <a:tr h="29654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000" b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project_domain</a:t>
                      </a:r>
                      <a:endParaRPr lang="en-GB" sz="10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Categorical</a:t>
                      </a:r>
                      <a:endParaRPr lang="en-US" sz="10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000" b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Startup</a:t>
                      </a:r>
                      <a:r>
                        <a:rPr lang="en-GB" sz="1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domain or sector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6600950"/>
                  </a:ext>
                </a:extLst>
              </a:tr>
              <a:tr h="230232">
                <a:tc>
                  <a:txBody>
                    <a:bodyPr/>
                    <a:lstStyle/>
                    <a:p>
                      <a:r>
                        <a:rPr lang="en-US" sz="1000" b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team_size</a:t>
                      </a:r>
                      <a:endParaRPr lang="en-US" sz="10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Integer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Number of students in the </a:t>
                      </a:r>
                      <a:r>
                        <a:rPr lang="en-GB" sz="1000" b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startup</a:t>
                      </a:r>
                      <a:r>
                        <a:rPr lang="en-GB" sz="1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team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4674582"/>
                  </a:ext>
                </a:extLst>
              </a:tr>
              <a:tr h="230232">
                <a:tc>
                  <a:txBody>
                    <a:bodyPr/>
                    <a:lstStyle/>
                    <a:p>
                      <a:r>
                        <a:rPr lang="en-US" sz="1000" b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avg_team_experience</a:t>
                      </a:r>
                      <a:endParaRPr lang="en-US" sz="10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Float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Average entrepreneurial experience (in years)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6826365"/>
                  </a:ext>
                </a:extLst>
              </a:tr>
              <a:tr h="23023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000" b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innovation_score</a:t>
                      </a:r>
                      <a:endParaRPr lang="en-GB" sz="10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Float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Normalized innovation score (0-1)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499670"/>
                  </a:ext>
                </a:extLst>
              </a:tr>
              <a:tr h="29654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000" b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funding_amount_usd</a:t>
                      </a:r>
                      <a:endParaRPr lang="en-GB" sz="10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Float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Initial funding received (USD)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842895"/>
                  </a:ext>
                </a:extLst>
              </a:tr>
              <a:tr h="29654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000" b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mentorship_support</a:t>
                      </a:r>
                      <a:endParaRPr lang="en-GB" sz="10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Binary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Mentorship support received (1 = Yes, 0 = No)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1865826"/>
                  </a:ext>
                </a:extLst>
              </a:tr>
              <a:tr h="29654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000" b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incubation_support</a:t>
                      </a:r>
                      <a:endParaRPr lang="en-GB" sz="10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Binary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Incubation support received (1 = Yes, 0 = No)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0793209"/>
                  </a:ext>
                </a:extLst>
              </a:tr>
              <a:tr h="29654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000" b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market_readiness_level</a:t>
                      </a:r>
                      <a:endParaRPr lang="en-GB" sz="10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Integer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Product readiness or market maturity level (1–5)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5937383"/>
                  </a:ext>
                </a:extLst>
              </a:tr>
              <a:tr h="29654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000" b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competition_awards</a:t>
                      </a:r>
                      <a:endParaRPr lang="en-GB" sz="10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Integer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Number of competition awards won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7599596"/>
                  </a:ext>
                </a:extLst>
              </a:tr>
              <a:tr h="29654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000" b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business_model_score</a:t>
                      </a:r>
                      <a:endParaRPr lang="en-GB" sz="10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Float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Score for business model clarity and scalability (0–1)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3690462"/>
                  </a:ext>
                </a:extLst>
              </a:tr>
              <a:tr h="23023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000" b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technology_maturity</a:t>
                      </a:r>
                      <a:endParaRPr lang="en-GB" sz="10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Integer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Technology maturity level (1–5)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5139784"/>
                  </a:ext>
                </a:extLst>
              </a:tr>
              <a:tr h="230232">
                <a:tc>
                  <a:txBody>
                    <a:bodyPr/>
                    <a:lstStyle/>
                    <a:p>
                      <a:r>
                        <a:rPr lang="en-US" sz="1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Integer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Submission year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1003657"/>
                  </a:ext>
                </a:extLst>
              </a:tr>
              <a:tr h="232999">
                <a:tc>
                  <a:txBody>
                    <a:bodyPr/>
                    <a:lstStyle/>
                    <a:p>
                      <a:r>
                        <a:rPr lang="en-US" sz="1000" b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success_label</a:t>
                      </a:r>
                      <a:endParaRPr lang="en-US" sz="10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Binary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Target variable: project success (1) or failure (0)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0051522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FE6A995D-245E-7787-3B4F-D938B9A9C889}"/>
              </a:ext>
            </a:extLst>
          </p:cNvPr>
          <p:cNvSpPr txBox="1"/>
          <p:nvPr/>
        </p:nvSpPr>
        <p:spPr>
          <a:xfrm>
            <a:off x="-55659" y="646770"/>
            <a:ext cx="177253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b="1" dirty="0"/>
              <a:t>DATA </a:t>
            </a:r>
          </a:p>
          <a:p>
            <a:pPr algn="ctr"/>
            <a:r>
              <a:rPr lang="en-GB" b="1" dirty="0"/>
              <a:t>DICTIONARY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5928864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C14F7A-0F6F-5718-E254-A7E145A363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60FCC2-F08B-4087-6D0D-64D7AB7641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740664"/>
            <a:ext cx="7817316" cy="481786"/>
          </a:xfrm>
        </p:spPr>
        <p:txBody>
          <a:bodyPr/>
          <a:lstStyle/>
          <a:p>
            <a:pPr algn="ctr"/>
            <a:r>
              <a:rPr lang="en-US" sz="1800" b="1" spc="50" dirty="0">
                <a:ln w="0"/>
                <a:solidFill>
                  <a:schemeClr val="tx1">
                    <a:lumMod val="85000"/>
                    <a:lumOff val="15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DATA PREPARATION PIPELINE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C616775-4E9B-34D7-C03C-A72E3027CE39}"/>
              </a:ext>
            </a:extLst>
          </p:cNvPr>
          <p:cNvSpPr/>
          <p:nvPr/>
        </p:nvSpPr>
        <p:spPr>
          <a:xfrm>
            <a:off x="3524036" y="1633591"/>
            <a:ext cx="1541122" cy="760288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 Cleaning &amp; Preprocessing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C044E43-2422-6548-73F2-7B1474E4443D}"/>
              </a:ext>
            </a:extLst>
          </p:cNvPr>
          <p:cNvSpPr/>
          <p:nvPr/>
        </p:nvSpPr>
        <p:spPr>
          <a:xfrm>
            <a:off x="1387013" y="1633591"/>
            <a:ext cx="1541122" cy="73974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 Collection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2A36BCBA-0C32-2743-38BD-91D8E79970F9}"/>
              </a:ext>
            </a:extLst>
          </p:cNvPr>
          <p:cNvSpPr/>
          <p:nvPr/>
        </p:nvSpPr>
        <p:spPr>
          <a:xfrm>
            <a:off x="5661061" y="1613043"/>
            <a:ext cx="1489753" cy="760288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Feature Engineering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CA937EBB-48B9-C890-8FA2-259696CB3976}"/>
              </a:ext>
            </a:extLst>
          </p:cNvPr>
          <p:cNvSpPr/>
          <p:nvPr/>
        </p:nvSpPr>
        <p:spPr>
          <a:xfrm>
            <a:off x="1412697" y="2940787"/>
            <a:ext cx="1489753" cy="780836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Model Selection &amp; Deployment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B54C7269-8B8C-44C3-309F-B1AD5B20F7F2}"/>
              </a:ext>
            </a:extLst>
          </p:cNvPr>
          <p:cNvSpPr/>
          <p:nvPr/>
        </p:nvSpPr>
        <p:spPr>
          <a:xfrm>
            <a:off x="3482939" y="2940787"/>
            <a:ext cx="1582217" cy="780836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Model Training &amp; Evaluation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2CF32AD4-29B9-93EE-F6CA-BE6FCD1FA610}"/>
              </a:ext>
            </a:extLst>
          </p:cNvPr>
          <p:cNvSpPr/>
          <p:nvPr/>
        </p:nvSpPr>
        <p:spPr>
          <a:xfrm>
            <a:off x="5661061" y="2940787"/>
            <a:ext cx="1489753" cy="744907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Exploratory Data Analysis (EDA)</a:t>
            </a:r>
          </a:p>
        </p:txBody>
      </p:sp>
      <p:sp>
        <p:nvSpPr>
          <p:cNvPr id="3" name="Right Arrow 2">
            <a:extLst>
              <a:ext uri="{FF2B5EF4-FFF2-40B4-BE49-F238E27FC236}">
                <a16:creationId xmlns:a16="http://schemas.microsoft.com/office/drawing/2014/main" id="{799A1BFC-0AD4-470C-DD25-2987EF19BC24}"/>
              </a:ext>
            </a:extLst>
          </p:cNvPr>
          <p:cNvSpPr/>
          <p:nvPr/>
        </p:nvSpPr>
        <p:spPr>
          <a:xfrm>
            <a:off x="2928134" y="1971923"/>
            <a:ext cx="595902" cy="143123"/>
          </a:xfrm>
          <a:prstGeom prst="rightArrow">
            <a:avLst/>
          </a:prstGeom>
          <a:solidFill>
            <a:schemeClr val="bg2">
              <a:lumMod val="60000"/>
              <a:lumOff val="40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146AD776-FF25-E7E1-3276-A0AE9D6344E3}"/>
              </a:ext>
            </a:extLst>
          </p:cNvPr>
          <p:cNvSpPr/>
          <p:nvPr/>
        </p:nvSpPr>
        <p:spPr>
          <a:xfrm>
            <a:off x="5065158" y="1963971"/>
            <a:ext cx="595902" cy="151075"/>
          </a:xfrm>
          <a:prstGeom prst="rightArrow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Left Arrow 4">
            <a:extLst>
              <a:ext uri="{FF2B5EF4-FFF2-40B4-BE49-F238E27FC236}">
                <a16:creationId xmlns:a16="http://schemas.microsoft.com/office/drawing/2014/main" id="{C86411E6-E68B-83D6-2C25-BA5F344FF6EC}"/>
              </a:ext>
            </a:extLst>
          </p:cNvPr>
          <p:cNvSpPr/>
          <p:nvPr/>
        </p:nvSpPr>
        <p:spPr>
          <a:xfrm>
            <a:off x="2902450" y="3323645"/>
            <a:ext cx="580490" cy="143123"/>
          </a:xfrm>
          <a:prstGeom prst="leftArrow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Left Arrow 5">
            <a:extLst>
              <a:ext uri="{FF2B5EF4-FFF2-40B4-BE49-F238E27FC236}">
                <a16:creationId xmlns:a16="http://schemas.microsoft.com/office/drawing/2014/main" id="{65DA1AB0-FADB-0360-21C1-D181A43D53F1}"/>
              </a:ext>
            </a:extLst>
          </p:cNvPr>
          <p:cNvSpPr/>
          <p:nvPr/>
        </p:nvSpPr>
        <p:spPr>
          <a:xfrm>
            <a:off x="5065158" y="3313240"/>
            <a:ext cx="595902" cy="151075"/>
          </a:xfrm>
          <a:prstGeom prst="leftArrow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own Arrow 6">
            <a:extLst>
              <a:ext uri="{FF2B5EF4-FFF2-40B4-BE49-F238E27FC236}">
                <a16:creationId xmlns:a16="http://schemas.microsoft.com/office/drawing/2014/main" id="{BF2FD70D-9B41-7D60-E1CE-9A83776030E7}"/>
              </a:ext>
            </a:extLst>
          </p:cNvPr>
          <p:cNvSpPr/>
          <p:nvPr/>
        </p:nvSpPr>
        <p:spPr>
          <a:xfrm>
            <a:off x="6405937" y="2373331"/>
            <a:ext cx="153889" cy="567456"/>
          </a:xfrm>
          <a:prstGeom prst="downArrow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3480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892016-B2B3-A277-7F12-270994D5F4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9EBBE02-9A97-C5D6-25D7-BE6957A7F7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302" y="1552118"/>
            <a:ext cx="1731785" cy="572700"/>
          </a:xfrm>
        </p:spPr>
        <p:txBody>
          <a:bodyPr/>
          <a:lstStyle/>
          <a:p>
            <a:r>
              <a:rPr lang="en-US" sz="1800" b="1" spc="50" dirty="0">
                <a:ln w="0"/>
                <a:solidFill>
                  <a:schemeClr val="tx1">
                    <a:lumMod val="85000"/>
                    <a:lumOff val="15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EDA PLOTS</a:t>
            </a:r>
            <a:endParaRPr lang="en-US" sz="1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9175BC-BED8-A4C1-5F55-86A738A187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9788" y="587793"/>
            <a:ext cx="6382512" cy="2501351"/>
          </a:xfrm>
          <a:prstGeom prst="rect">
            <a:avLst/>
          </a:prstGeom>
        </p:spPr>
      </p:pic>
      <p:pic>
        <p:nvPicPr>
          <p:cNvPr id="7" name="Picture 6" descr="Institution Type">
            <a:extLst>
              <a:ext uri="{FF2B5EF4-FFF2-40B4-BE49-F238E27FC236}">
                <a16:creationId xmlns:a16="http://schemas.microsoft.com/office/drawing/2014/main" id="{6540DA03-031D-60B9-B213-21677BE0FA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8600" y="2834640"/>
            <a:ext cx="6938015" cy="230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95230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Funding and Innovation">
            <a:extLst>
              <a:ext uri="{FF2B5EF4-FFF2-40B4-BE49-F238E27FC236}">
                <a16:creationId xmlns:a16="http://schemas.microsoft.com/office/drawing/2014/main" id="{66ED09D9-586C-E399-4818-FEFC5848F5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7" r="12073" b="1"/>
          <a:stretch>
            <a:fillRect/>
          </a:stretch>
        </p:blipFill>
        <p:spPr bwMode="auto">
          <a:xfrm>
            <a:off x="384852" y="718006"/>
            <a:ext cx="5330148" cy="2262938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403D6D7-5E47-61E2-4D80-56F55D0034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7761" y="2816352"/>
            <a:ext cx="5842521" cy="2226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602</TotalTime>
  <Words>1016</Words>
  <Application>Microsoft Macintosh PowerPoint</Application>
  <PresentationFormat>On-screen Show (16:9)</PresentationFormat>
  <Paragraphs>156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22</vt:i4>
      </vt:variant>
    </vt:vector>
  </HeadingPairs>
  <TitlesOfParts>
    <vt:vector size="31" baseType="lpstr">
      <vt:lpstr>Inter</vt:lpstr>
      <vt:lpstr>Roboto Black</vt:lpstr>
      <vt:lpstr>Arial</vt:lpstr>
      <vt:lpstr>Roboto</vt:lpstr>
      <vt:lpstr>Inter Black</vt:lpstr>
      <vt:lpstr>Times New Roman</vt:lpstr>
      <vt:lpstr>Menlo</vt:lpstr>
      <vt:lpstr>Simple Light</vt:lpstr>
      <vt:lpstr>Simple Light</vt:lpstr>
      <vt:lpstr>PowerPoint Presentation</vt:lpstr>
      <vt:lpstr>PowerPoint Presentation</vt:lpstr>
      <vt:lpstr>INTRODUCTION</vt:lpstr>
      <vt:lpstr>PowerPoint Presentation</vt:lpstr>
      <vt:lpstr>DATA OVERVIEW</vt:lpstr>
      <vt:lpstr>PowerPoint Presentation</vt:lpstr>
      <vt:lpstr>DATA PREPARATION PIPELINE</vt:lpstr>
      <vt:lpstr>EDA PLOTS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Nirvika Rajendra</cp:lastModifiedBy>
  <cp:revision>113</cp:revision>
  <dcterms:modified xsi:type="dcterms:W3CDTF">2025-12-13T18:53:06Z</dcterms:modified>
</cp:coreProperties>
</file>